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  <p:sldMasterId id="2147483662" r:id="rId3"/>
    <p:sldMasterId id="2147483664" r:id="rId4"/>
  </p:sldMasterIdLst>
  <p:notesMasterIdLst>
    <p:notesMasterId r:id="rId8"/>
  </p:notesMasterIdLst>
  <p:handoutMasterIdLst>
    <p:handoutMasterId r:id="rId9"/>
  </p:handoutMasterIdLst>
  <p:sldIdLst>
    <p:sldId id="313" r:id="rId5"/>
    <p:sldId id="315" r:id="rId6"/>
    <p:sldId id="31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919191"/>
    <a:srgbClr val="9D9D9D"/>
    <a:srgbClr val="FFFFFF"/>
    <a:srgbClr val="CCCCFF"/>
    <a:srgbClr val="1F24F5"/>
    <a:srgbClr val="9999FF"/>
    <a:srgbClr val="FF3300"/>
    <a:srgbClr val="F37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16" autoAdjust="0"/>
    <p:restoredTop sz="92272" autoAdjust="0"/>
  </p:normalViewPr>
  <p:slideViewPr>
    <p:cSldViewPr snapToObjects="1">
      <p:cViewPr varScale="1">
        <p:scale>
          <a:sx n="105" d="100"/>
          <a:sy n="105" d="100"/>
        </p:scale>
        <p:origin x="238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651F8-40B0-9D46-B5DE-8D04F90E055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EE61B-7046-5743-A209-68B627A9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581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75BF2-79F7-FF4A-B33D-1E998434A059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45676-04DC-554E-8B5B-E5B4486BE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344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612775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571500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39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1401" y="6590586"/>
            <a:ext cx="330199" cy="258413"/>
          </a:xfrm>
          <a:prstGeom prst="rect">
            <a:avLst/>
          </a:prstGeom>
        </p:spPr>
        <p:txBody>
          <a:bodyPr rIns="0"/>
          <a:lstStyle>
            <a:lvl1pPr algn="ct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5A0FC0-DC2E-9F4D-ADFA-577FB24190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57200" y="2743200"/>
            <a:ext cx="7772400" cy="612775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57200" y="3505200"/>
            <a:ext cx="7772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96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A0FC0-DC2E-9F4D-ADFA-577FB24190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116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aster - Internal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5A0FC0-DC2E-9F4D-ADFA-577FB24190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454150" y="6566356"/>
            <a:ext cx="2203450" cy="29164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/>
                <a:cs typeface="Arial"/>
              </a:rPr>
              <a:t>FOR INTERNAL USE ONLY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477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612775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571500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6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78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00625" y="0"/>
            <a:ext cx="41433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8786813" y="0"/>
            <a:ext cx="357187" cy="357188"/>
          </a:xfrm>
          <a:prstGeom prst="rect">
            <a:avLst/>
          </a:prstGeom>
          <a:solidFill>
            <a:srgbClr val="EE9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 bwMode="auto">
          <a:xfrm rot="16200000">
            <a:off x="6357938" y="3000375"/>
            <a:ext cx="5214938" cy="3571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r>
              <a:rPr lang="en-US" sz="1600">
                <a:latin typeface="Calibri" pitchFamily="34" charset="0"/>
                <a:cs typeface="Calibri" pitchFamily="34" charset="0"/>
              </a:rPr>
              <a:t>Household Cleaning</a:t>
            </a:r>
          </a:p>
        </p:txBody>
      </p:sp>
      <p:pic>
        <p:nvPicPr>
          <p:cNvPr id="6" name="Picture 2" descr="M:\Image Library\Logos &amp; website\Guarantee Logo\Square guarantee logos 2013\Asterisk text not included\Up to 2 years\Up to 2 year guarantee March2013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142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1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0" descr="C:\Mac Share\presentation backer 1-01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00625" y="0"/>
            <a:ext cx="41433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Picture 10" descr="uk only guarantee 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142875"/>
            <a:ext cx="5953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86813" y="0"/>
            <a:ext cx="357187" cy="357188"/>
          </a:xfrm>
          <a:prstGeom prst="rect">
            <a:avLst/>
          </a:prstGeom>
          <a:solidFill>
            <a:srgbClr val="EE9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80828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7"/>
          <p:cNvSpPr txBox="1">
            <a:spLocks/>
          </p:cNvSpPr>
          <p:nvPr userDrawn="1"/>
        </p:nvSpPr>
        <p:spPr bwMode="auto">
          <a:xfrm rot="16200000">
            <a:off x="6357938" y="3000375"/>
            <a:ext cx="5214938" cy="3571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alibri" pitchFamily="34" charset="0"/>
                <a:cs typeface="Calibri" pitchFamily="34" charset="0"/>
              </a:rPr>
              <a:t>Household Cleaning</a:t>
            </a:r>
          </a:p>
        </p:txBody>
      </p:sp>
      <p:pic>
        <p:nvPicPr>
          <p:cNvPr id="8" name="Picture 2" descr="M:\Image Library\Logos &amp; website\Guarantee Logo\Square guarantee logos 2013\Asterisk text not included\Up to 2 years\Up to 2 year guarantee March2013.jp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142875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44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1401" y="6590586"/>
            <a:ext cx="330199" cy="258413"/>
          </a:xfrm>
          <a:prstGeom prst="rect">
            <a:avLst/>
          </a:prstGeom>
        </p:spPr>
        <p:txBody>
          <a:bodyPr rIns="0"/>
          <a:lstStyle>
            <a:lvl1pPr algn="ct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5A0FC0-DC2E-9F4D-ADFA-577FB24190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2743200"/>
            <a:ext cx="7772400" cy="612775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3505200"/>
            <a:ext cx="7772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424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A0FC0-DC2E-9F4D-ADFA-577FB24190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90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rkNinjaPPTCover_2-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9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Footer_RGB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72934"/>
            <a:ext cx="9144000" cy="29371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1401" y="6590586"/>
            <a:ext cx="330199" cy="258413"/>
          </a:xfrm>
          <a:prstGeom prst="rect">
            <a:avLst/>
          </a:prstGeom>
        </p:spPr>
        <p:txBody>
          <a:bodyPr rIns="0"/>
          <a:lstStyle>
            <a:lvl1pPr algn="ct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5A0FC0-DC2E-9F4D-ADFA-577FB24190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SharkNinja_Corporate_KO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17235"/>
            <a:ext cx="905378" cy="20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6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66" r:id="rId3"/>
    <p:sldLayoutId id="2147483669" r:id="rId4"/>
    <p:sldLayoutId id="2147483670" r:id="rId5"/>
    <p:sldLayoutId id="2147483671" r:id="rId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27013" indent="-227013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6286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030288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49225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1944688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rkNinjaPPTDivider_Purple-0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1401" y="6590586"/>
            <a:ext cx="330199" cy="258413"/>
          </a:xfrm>
          <a:prstGeom prst="rect">
            <a:avLst/>
          </a:prstGeom>
        </p:spPr>
        <p:txBody>
          <a:bodyPr rIns="0"/>
          <a:lstStyle>
            <a:lvl1pPr algn="ct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5A0FC0-DC2E-9F4D-ADFA-577FB24190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2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1" kern="1200">
          <a:solidFill>
            <a:srgbClr val="FFFFFF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b="1" kern="1200">
          <a:solidFill>
            <a:schemeClr val="tx1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chemeClr val="tx1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rkNinjaPPTDivider_Green-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1401" y="6590586"/>
            <a:ext cx="330199" cy="258413"/>
          </a:xfrm>
          <a:prstGeom prst="rect">
            <a:avLst/>
          </a:prstGeom>
        </p:spPr>
        <p:txBody>
          <a:bodyPr rIns="0"/>
          <a:lstStyle>
            <a:lvl1pPr algn="ct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5A0FC0-DC2E-9F4D-ADFA-577FB24190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9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32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990138"/>
              </p:ext>
            </p:extLst>
          </p:nvPr>
        </p:nvGraphicFramePr>
        <p:xfrm>
          <a:off x="4277440" y="116632"/>
          <a:ext cx="4687048" cy="6195157"/>
        </p:xfrm>
        <a:graphic>
          <a:graphicData uri="http://schemas.openxmlformats.org/drawingml/2006/table">
            <a:tbl>
              <a:tblPr/>
              <a:tblGrid>
                <a:gridCol w="1648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8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6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Model Number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</a:rPr>
                        <a:t>BL480UK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777777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Product Description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NutriNinja</a:t>
                      </a:r>
                      <a:r>
                        <a:rPr kumimoji="0" lang="en-GB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with Auto IQ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Technology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</a:rPr>
                        <a:t>Auto </a:t>
                      </a:r>
                      <a:r>
                        <a:rPr kumimoji="0" lang="en-GB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</a:rPr>
                        <a:t>iQ</a:t>
                      </a: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</a:rPr>
                        <a:t> Technology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Wattage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</a:rPr>
                        <a:t>1000W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214493"/>
                  </a:ext>
                </a:extLst>
              </a:tr>
              <a:tr h="331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Cup Capacity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</a:rPr>
                        <a:t>0.5 and 0.65 Litre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078510"/>
                  </a:ext>
                </a:extLst>
              </a:tr>
              <a:tr h="331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Manual Programs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 – Pulse &amp; Start/Stop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 </a:t>
                      </a:r>
                      <a:r>
                        <a:rPr kumimoji="0" lang="en-GB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iQ</a:t>
                      </a: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 Programs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 – Blend &amp; Ultra Blend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8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Accessories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1000w Motor Base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 x 500ml </a:t>
                      </a:r>
                      <a:r>
                        <a:rPr kumimoji="0" lang="en-GB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Tritan</a:t>
                      </a: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Ninja Cup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 x 650ml </a:t>
                      </a:r>
                      <a:r>
                        <a:rPr kumimoji="0" lang="en-GB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Tritan</a:t>
                      </a: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Ninja Cup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 x Sip &amp; Seal Lids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 x Pro Extractor Blades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777777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7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Features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Auto-</a:t>
                      </a:r>
                      <a:r>
                        <a:rPr kumimoji="0" lang="en-GB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iQ</a:t>
                      </a: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– One Touch Technology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777777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Nutrient &amp; Vitamin Extraction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777777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Pro Extractor Blades breaks down whole fruits, vegetables, ice &amp; seeds for refreshing full bodied nutritious juices.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777777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Ideal for making tasty single-serve recipes including smoothies, milkshakes, dips, dressings, soups etc.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Guarantee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 year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814D2DC4-A83D-4E5B-A980-A6D01E24FC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50" b="26900"/>
          <a:stretch/>
        </p:blipFill>
        <p:spPr>
          <a:xfrm>
            <a:off x="271309" y="377272"/>
            <a:ext cx="1772816" cy="8376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009A9D-D2E0-4E1E-8CC5-CF2E21FD44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40" y="2283987"/>
            <a:ext cx="3861048" cy="38610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B4B496-CFBA-40E3-B197-69AC58A826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589"/>
          <a:stretch/>
        </p:blipFill>
        <p:spPr>
          <a:xfrm>
            <a:off x="2608614" y="1215597"/>
            <a:ext cx="1581150" cy="845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4D870A-EC7D-4E75-9883-BC72C4D18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614" y="120222"/>
            <a:ext cx="15811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01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72812D-6DEA-4940-85FC-D4647840C2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50" b="26900"/>
          <a:stretch/>
        </p:blipFill>
        <p:spPr>
          <a:xfrm>
            <a:off x="271309" y="377272"/>
            <a:ext cx="1772816" cy="83764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17EF6C-8B70-4BA0-9DE3-EC1A1A675DF4}"/>
              </a:ext>
            </a:extLst>
          </p:cNvPr>
          <p:cNvGraphicFramePr>
            <a:graphicFrameLocks noGrp="1"/>
          </p:cNvGraphicFramePr>
          <p:nvPr/>
        </p:nvGraphicFramePr>
        <p:xfrm>
          <a:off x="1790700" y="-33354963"/>
          <a:ext cx="5562600" cy="3733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119">
                  <a:extLst>
                    <a:ext uri="{9D8B030D-6E8A-4147-A177-3AD203B41FA5}">
                      <a16:colId xmlns:a16="http://schemas.microsoft.com/office/drawing/2014/main" val="4252550149"/>
                    </a:ext>
                  </a:extLst>
                </a:gridCol>
                <a:gridCol w="3189055">
                  <a:extLst>
                    <a:ext uri="{9D8B030D-6E8A-4147-A177-3AD203B41FA5}">
                      <a16:colId xmlns:a16="http://schemas.microsoft.com/office/drawing/2014/main" val="3717596610"/>
                    </a:ext>
                  </a:extLst>
                </a:gridCol>
                <a:gridCol w="1180426">
                  <a:extLst>
                    <a:ext uri="{9D8B030D-6E8A-4147-A177-3AD203B41FA5}">
                      <a16:colId xmlns:a16="http://schemas.microsoft.com/office/drawing/2014/main" val="1851333739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XMBBL580BUKV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1000W Motor Base - BL580UKV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8560878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3940K580UKV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700ml Single Serve Cup (no lid)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46974538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3941K580UKV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Pro Extractor Blades - BL580UKV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72719132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3942K580UKV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Spout Lid - BL580UKV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4778427"/>
                  </a:ext>
                </a:extLst>
              </a:tr>
            </a:tbl>
          </a:graphicData>
        </a:graphic>
      </p:graphicFrame>
      <p:sp>
        <p:nvSpPr>
          <p:cNvPr id="5" name="AutoShape 10" descr="Picture">
            <a:extLst>
              <a:ext uri="{FF2B5EF4-FFF2-40B4-BE49-F238E27FC236}">
                <a16:creationId xmlns:a16="http://schemas.microsoft.com/office/drawing/2014/main" id="{924D50B7-FEA2-4B04-9070-8D5C413D2B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86488" y="36639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799CD2-4DEF-4EC5-9A51-2708E191B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238" y="36925250"/>
            <a:ext cx="542925" cy="64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E01320-A2D4-4FE4-9811-E53872915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7742813"/>
            <a:ext cx="476250" cy="774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F32ACD-A7B8-4905-B1FD-496255F9E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988" y="38844538"/>
            <a:ext cx="762000" cy="466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6227B3-2594-495E-A5F8-685CF1E97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1425" y="39660513"/>
            <a:ext cx="800100" cy="5524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9A384D-4ED3-41C4-80CF-F6FB2991C854}"/>
              </a:ext>
            </a:extLst>
          </p:cNvPr>
          <p:cNvSpPr txBox="1"/>
          <p:nvPr/>
        </p:nvSpPr>
        <p:spPr>
          <a:xfrm>
            <a:off x="2843808" y="56193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Upsell Options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14B73A-CC01-46A4-9608-ED8FC04E8A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885" y="2060848"/>
            <a:ext cx="4182328" cy="40223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765074-D390-4DA0-A48A-8F268D39AF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3963" y="2060848"/>
            <a:ext cx="3696469" cy="402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6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43895A-A3EE-4A10-A7E2-4B9AB29663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50" b="26900"/>
          <a:stretch/>
        </p:blipFill>
        <p:spPr>
          <a:xfrm>
            <a:off x="271309" y="377272"/>
            <a:ext cx="1772816" cy="83764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975285-34EB-4059-B4E9-B8BD8DF9A256}"/>
              </a:ext>
            </a:extLst>
          </p:cNvPr>
          <p:cNvGraphicFramePr>
            <a:graphicFrameLocks noGrp="1"/>
          </p:cNvGraphicFramePr>
          <p:nvPr/>
        </p:nvGraphicFramePr>
        <p:xfrm>
          <a:off x="1790700" y="-36233100"/>
          <a:ext cx="5562600" cy="4667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119">
                  <a:extLst>
                    <a:ext uri="{9D8B030D-6E8A-4147-A177-3AD203B41FA5}">
                      <a16:colId xmlns:a16="http://schemas.microsoft.com/office/drawing/2014/main" val="1533261850"/>
                    </a:ext>
                  </a:extLst>
                </a:gridCol>
                <a:gridCol w="3189055">
                  <a:extLst>
                    <a:ext uri="{9D8B030D-6E8A-4147-A177-3AD203B41FA5}">
                      <a16:colId xmlns:a16="http://schemas.microsoft.com/office/drawing/2014/main" val="2496173476"/>
                    </a:ext>
                  </a:extLst>
                </a:gridCol>
                <a:gridCol w="1180426">
                  <a:extLst>
                    <a:ext uri="{9D8B030D-6E8A-4147-A177-3AD203B41FA5}">
                      <a16:colId xmlns:a16="http://schemas.microsoft.com/office/drawing/2014/main" val="3985753081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3949K580UKV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Vacuum Pump (unit)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9911339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3951K580UKV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Flip &amp; Seal Cup Lid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007294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3954K580UKV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Vac Pump Button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577185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3955K580UKV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Vacuum Reservoir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4323352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3956K580UKV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Battery Conductor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123828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78FAFE4-DD7F-43BE-B467-3C5460E40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238" y="38606413"/>
            <a:ext cx="584200" cy="6302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46A2DD-4A2E-4978-8D71-EDB74C49A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663" y="39708138"/>
            <a:ext cx="544512" cy="509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FA4500-E3C2-466A-80D0-97306F10D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938" y="40647938"/>
            <a:ext cx="612775" cy="520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C41094-66B4-4FDF-A3B2-45AB15B36E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2238" y="41354375"/>
            <a:ext cx="733425" cy="708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604038-8610-4245-B377-8FF3413C85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8725" y="42321163"/>
            <a:ext cx="862013" cy="769937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7ED755B-76F3-4196-B552-F66055C396CF}"/>
              </a:ext>
            </a:extLst>
          </p:cNvPr>
          <p:cNvGraphicFramePr>
            <a:graphicFrameLocks noGrp="1"/>
          </p:cNvGraphicFramePr>
          <p:nvPr/>
        </p:nvGraphicFramePr>
        <p:xfrm>
          <a:off x="1790700" y="-36233100"/>
          <a:ext cx="5562600" cy="4667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119">
                  <a:extLst>
                    <a:ext uri="{9D8B030D-6E8A-4147-A177-3AD203B41FA5}">
                      <a16:colId xmlns:a16="http://schemas.microsoft.com/office/drawing/2014/main" val="2404370330"/>
                    </a:ext>
                  </a:extLst>
                </a:gridCol>
                <a:gridCol w="3189055">
                  <a:extLst>
                    <a:ext uri="{9D8B030D-6E8A-4147-A177-3AD203B41FA5}">
                      <a16:colId xmlns:a16="http://schemas.microsoft.com/office/drawing/2014/main" val="974911851"/>
                    </a:ext>
                  </a:extLst>
                </a:gridCol>
                <a:gridCol w="1180426">
                  <a:extLst>
                    <a:ext uri="{9D8B030D-6E8A-4147-A177-3AD203B41FA5}">
                      <a16:colId xmlns:a16="http://schemas.microsoft.com/office/drawing/2014/main" val="3391302940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3949K580UKV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Vacuum Pump (unit)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0993765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3951K580UKV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Flip &amp; Seal Cup Lid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8464826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3954K580UKV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Vac Pump Button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6845493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3955K580UKV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Vacuum Reservoir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6347019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3956K580UKV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Battery Conductor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120351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78FAFE4-DD7F-43BE-B467-3C5460E40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238" y="38606413"/>
            <a:ext cx="584200" cy="6302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46A2DD-4A2E-4978-8D71-EDB74C49A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663" y="39708138"/>
            <a:ext cx="544512" cy="5095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FA4500-E3C2-466A-80D0-97306F10D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938" y="40647938"/>
            <a:ext cx="612775" cy="520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C41094-66B4-4FDF-A3B2-45AB15B36E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2238" y="41354375"/>
            <a:ext cx="733425" cy="708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604038-8610-4245-B377-8FF3413C85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8725" y="42321163"/>
            <a:ext cx="862013" cy="7699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C14158-599F-4A24-AD46-0379C5E5EDD0}"/>
              </a:ext>
            </a:extLst>
          </p:cNvPr>
          <p:cNvSpPr txBox="1"/>
          <p:nvPr/>
        </p:nvSpPr>
        <p:spPr>
          <a:xfrm>
            <a:off x="2843808" y="56193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Replacement Parts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6C79B3-8DCB-4E3A-8AA7-4CC2122C3F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36" y="1684824"/>
            <a:ext cx="5040560" cy="291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31376"/>
      </p:ext>
    </p:extLst>
  </p:cSld>
  <p:clrMapOvr>
    <a:masterClrMapping/>
  </p:clrMapOvr>
</p:sld>
</file>

<file path=ppt/theme/theme1.xml><?xml version="1.0" encoding="utf-8"?>
<a:theme xmlns:a="http://schemas.openxmlformats.org/drawingml/2006/main" name="SharkNinja_Powerpoint_Template">
  <a:themeElements>
    <a:clrScheme name="Shark Ninja Color">
      <a:dk1>
        <a:sysClr val="windowText" lastClr="000000"/>
      </a:dk1>
      <a:lt1>
        <a:sysClr val="window" lastClr="FFFFFF"/>
      </a:lt1>
      <a:dk2>
        <a:srgbClr val="4A0D7D"/>
      </a:dk2>
      <a:lt2>
        <a:srgbClr val="BFBFBF"/>
      </a:lt2>
      <a:accent1>
        <a:srgbClr val="4A0D7D"/>
      </a:accent1>
      <a:accent2>
        <a:srgbClr val="95D64D"/>
      </a:accent2>
      <a:accent3>
        <a:srgbClr val="00AFAA"/>
      </a:accent3>
      <a:accent4>
        <a:srgbClr val="E15829"/>
      </a:accent4>
      <a:accent5>
        <a:srgbClr val="00A1DF"/>
      </a:accent5>
      <a:accent6>
        <a:srgbClr val="FFC627"/>
      </a:accent6>
      <a:hlink>
        <a:srgbClr val="CF0A2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harkNinja_Template">
  <a:themeElements>
    <a:clrScheme name="Shark Ninja Color">
      <a:dk1>
        <a:sysClr val="windowText" lastClr="000000"/>
      </a:dk1>
      <a:lt1>
        <a:sysClr val="window" lastClr="FFFFFF"/>
      </a:lt1>
      <a:dk2>
        <a:srgbClr val="4A0D7D"/>
      </a:dk2>
      <a:lt2>
        <a:srgbClr val="BFBFBF"/>
      </a:lt2>
      <a:accent1>
        <a:srgbClr val="4A0D7D"/>
      </a:accent1>
      <a:accent2>
        <a:srgbClr val="95D64D"/>
      </a:accent2>
      <a:accent3>
        <a:srgbClr val="00AFAA"/>
      </a:accent3>
      <a:accent4>
        <a:srgbClr val="E15829"/>
      </a:accent4>
      <a:accent5>
        <a:srgbClr val="00A1DF"/>
      </a:accent5>
      <a:accent6>
        <a:srgbClr val="FFC627"/>
      </a:accent6>
      <a:hlink>
        <a:srgbClr val="CF0A2C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urple Div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Green Div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SharkNinja_Powerpoint_Template</Template>
  <TotalTime>2889</TotalTime>
  <Words>191</Words>
  <Application>Microsoft Office PowerPoint</Application>
  <PresentationFormat>On-screen Show (4:3)</PresentationFormat>
  <Paragraphs>73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Times New Roman</vt:lpstr>
      <vt:lpstr>SharkNinja_Powerpoint_Template</vt:lpstr>
      <vt:lpstr>SharkNinja_Template</vt:lpstr>
      <vt:lpstr>Purple Divider</vt:lpstr>
      <vt:lpstr>Green Divider</vt:lpstr>
      <vt:lpstr>PowerPoint Presentation</vt:lpstr>
      <vt:lpstr>PowerPoint Presentation</vt:lpstr>
      <vt:lpstr>PowerPoint Presentation</vt:lpstr>
    </vt:vector>
  </TitlesOfParts>
  <Company>Euro Pro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Proudley</dc:creator>
  <cp:lastModifiedBy>Natasha Norman</cp:lastModifiedBy>
  <cp:revision>176</cp:revision>
  <dcterms:created xsi:type="dcterms:W3CDTF">2017-01-20T08:26:03Z</dcterms:created>
  <dcterms:modified xsi:type="dcterms:W3CDTF">2018-09-05T15:26:09Z</dcterms:modified>
</cp:coreProperties>
</file>