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1" r:id="rId2"/>
    <p:sldId id="316" r:id="rId3"/>
    <p:sldId id="329" r:id="rId4"/>
    <p:sldId id="314" r:id="rId5"/>
    <p:sldId id="315" r:id="rId6"/>
    <p:sldId id="320" r:id="rId7"/>
    <p:sldId id="327" r:id="rId8"/>
    <p:sldId id="328" r:id="rId9"/>
    <p:sldId id="334" r:id="rId10"/>
    <p:sldId id="335" r:id="rId11"/>
    <p:sldId id="324" r:id="rId12"/>
    <p:sldId id="321" r:id="rId13"/>
    <p:sldId id="331" r:id="rId14"/>
    <p:sldId id="332" r:id="rId1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4" autoAdjust="0"/>
    <p:restoredTop sz="95392" autoAdjust="0"/>
  </p:normalViewPr>
  <p:slideViewPr>
    <p:cSldViewPr snapToGrid="0" snapToObjects="1">
      <p:cViewPr>
        <p:scale>
          <a:sx n="70" d="100"/>
          <a:sy n="70" d="100"/>
        </p:scale>
        <p:origin x="-1188" y="-276"/>
      </p:cViewPr>
      <p:guideLst>
        <p:guide orient="horz" pos="2160"/>
        <p:guide pos="2880"/>
      </p:guideLst>
    </p:cSldViewPr>
  </p:slideViewPr>
  <p:outlineViewPr>
    <p:cViewPr>
      <p:scale>
        <a:sx n="33" d="100"/>
        <a:sy n="33" d="100"/>
      </p:scale>
      <p:origin x="0" y="-448"/>
    </p:cViewPr>
  </p:outlineViewPr>
  <p:notesTextViewPr>
    <p:cViewPr>
      <p:scale>
        <a:sx n="100" d="100"/>
        <a:sy n="100" d="100"/>
      </p:scale>
      <p:origin x="0" y="0"/>
    </p:cViewPr>
  </p:notesTextViewPr>
  <p:sorterViewPr>
    <p:cViewPr>
      <p:scale>
        <a:sx n="262" d="100"/>
        <a:sy n="262" d="100"/>
      </p:scale>
      <p:origin x="0" y="2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6CD99C0B-0B0C-B947-A128-C58F5DB4835C}" type="datetimeFigureOut">
              <a:rPr lang="en-US" smtClean="0"/>
              <a:t>8/9/2016</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6959E69B-A0C8-3648-A1FC-6739E136A363}" type="slidenum">
              <a:rPr lang="en-US" smtClean="0"/>
              <a:t>‹nr.›</a:t>
            </a:fld>
            <a:endParaRPr lang="en-US"/>
          </a:p>
        </p:txBody>
      </p:sp>
    </p:spTree>
    <p:extLst>
      <p:ext uri="{BB962C8B-B14F-4D97-AF65-F5344CB8AC3E}">
        <p14:creationId xmlns:p14="http://schemas.microsoft.com/office/powerpoint/2010/main" val="850820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2</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12</a:t>
            </a:fld>
            <a:endParaRPr lang="en-US"/>
          </a:p>
        </p:txBody>
      </p:sp>
    </p:spTree>
    <p:extLst>
      <p:ext uri="{BB962C8B-B14F-4D97-AF65-F5344CB8AC3E}">
        <p14:creationId xmlns:p14="http://schemas.microsoft.com/office/powerpoint/2010/main" val="100007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13</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14</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3</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4</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5</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7</a:t>
            </a:fld>
            <a:endParaRPr lang="en-US"/>
          </a:p>
        </p:txBody>
      </p:sp>
    </p:spTree>
    <p:extLst>
      <p:ext uri="{BB962C8B-B14F-4D97-AF65-F5344CB8AC3E}">
        <p14:creationId xmlns:p14="http://schemas.microsoft.com/office/powerpoint/2010/main" val="506336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8</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9</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10</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11</a:t>
            </a:fld>
            <a:endParaRPr lang="en-US"/>
          </a:p>
        </p:txBody>
      </p:sp>
    </p:spTree>
    <p:extLst>
      <p:ext uri="{BB962C8B-B14F-4D97-AF65-F5344CB8AC3E}">
        <p14:creationId xmlns:p14="http://schemas.microsoft.com/office/powerpoint/2010/main" val="166411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1794662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61701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30226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92927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FE575E4B-07C6-FB4A-BA37-FBADEE5D9624}" type="datetimeFigureOut">
              <a:rPr lang="en-US" smtClean="0"/>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79775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FE575E4B-07C6-FB4A-BA37-FBADEE5D9624}" type="datetimeFigureOut">
              <a:rPr lang="en-US" smtClean="0"/>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65966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FE575E4B-07C6-FB4A-BA37-FBADEE5D9624}" type="datetimeFigureOut">
              <a:rPr lang="en-US" smtClean="0"/>
              <a:t>8/9/2016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31536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FE575E4B-07C6-FB4A-BA37-FBADEE5D9624}" type="datetimeFigureOut">
              <a:rPr lang="en-US" smtClean="0"/>
              <a:t>8/9/2016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34822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75E4B-07C6-FB4A-BA37-FBADEE5D9624}" type="datetimeFigureOut">
              <a:rPr lang="en-US" smtClean="0"/>
              <a:t>8/9/2016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76399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FE575E4B-07C6-FB4A-BA37-FBADEE5D9624}" type="datetimeFigureOut">
              <a:rPr lang="en-US" smtClean="0"/>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13708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FE575E4B-07C6-FB4A-BA37-FBADEE5D9624}" type="datetimeFigureOut">
              <a:rPr lang="en-US" smtClean="0"/>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83140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75E4B-07C6-FB4A-BA37-FBADEE5D9624}" type="datetimeFigureOut">
              <a:rPr lang="en-US" smtClean="0"/>
              <a:t>8/9/2016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E7DCD-709A-924A-8B36-FA2E93A8C5E2}" type="slidenum">
              <a:rPr lang="en-US" smtClean="0"/>
              <a:t>‹nr.›</a:t>
            </a:fld>
            <a:endParaRPr lang="en-US"/>
          </a:p>
        </p:txBody>
      </p:sp>
    </p:spTree>
    <p:extLst>
      <p:ext uri="{BB962C8B-B14F-4D97-AF65-F5344CB8AC3E}">
        <p14:creationId xmlns:p14="http://schemas.microsoft.com/office/powerpoint/2010/main" val="764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jpg"/><Relationship Id="rId11" Type="http://schemas.openxmlformats.org/officeDocument/2006/relationships/image" Target="../media/image31.jpe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0ahUKEwiY5dLAsITOAhXLBcAKHSPwAygQjRwIBw&amp;url=https://wallpaperscraft.com/tag/snowboard/3840x2160&amp;bvm=bv.127521224,d.d2s&amp;psig=AFQjCNGCdPPO_fgKAPwAvRGnqe6D6-h6kA&amp;ust=1469184377934669" TargetMode="External"/><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www.google.nl/url?sa=i&amp;rct=j&amp;q=&amp;esrc=s&amp;source=images&amp;cd=&amp;cad=rja&amp;uact=8&amp;ved=0ahUKEwiY6Y2rsITOAhVoIcAKHfFeCYQQjRwIBw&amp;url=http://www.husk.nl/oostenrijk/zell_am_see-kaprun/kaprun/pension_monika.htm&amp;bvm=bv.127521224,d.d2s&amp;psig=AFQjCNG_INhcUJhF8r9nHYCrMUjExrT9NQ&amp;ust=1469184325296426" TargetMode="External"/><Relationship Id="rId5" Type="http://schemas.openxmlformats.org/officeDocument/2006/relationships/image" Target="../media/image11.png"/><Relationship Id="rId10" Type="http://schemas.openxmlformats.org/officeDocument/2006/relationships/image" Target="../media/image7.jpe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7.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7.jpe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4065"/>
            <a:ext cx="9144000" cy="4925786"/>
          </a:xfrm>
          <a:prstGeom prst="rect">
            <a:avLst/>
          </a:prstGeom>
        </p:spPr>
      </p:pic>
      <p:sp>
        <p:nvSpPr>
          <p:cNvPr id="9" name="Tekstvak 8"/>
          <p:cNvSpPr txBox="1"/>
          <p:nvPr/>
        </p:nvSpPr>
        <p:spPr>
          <a:xfrm>
            <a:off x="708973" y="505963"/>
            <a:ext cx="7726054" cy="769441"/>
          </a:xfrm>
          <a:prstGeom prst="rect">
            <a:avLst/>
          </a:prstGeom>
          <a:noFill/>
        </p:spPr>
        <p:txBody>
          <a:bodyPr wrap="square" rtlCol="0">
            <a:spAutoFit/>
          </a:bodyPr>
          <a:lstStyle/>
          <a:p>
            <a:pPr algn="ctr"/>
            <a:r>
              <a:rPr lang="nl-NL" sz="4400" b="1" dirty="0" smtClean="0">
                <a:solidFill>
                  <a:schemeClr val="tx1">
                    <a:lumMod val="65000"/>
                    <a:lumOff val="35000"/>
                  </a:schemeClr>
                </a:solidFill>
              </a:rPr>
              <a:t>JOINT PROMOTION PLAN</a:t>
            </a:r>
            <a:endParaRPr lang="nl-NL" sz="4400" b="1" dirty="0">
              <a:solidFill>
                <a:schemeClr val="tx1">
                  <a:lumMod val="65000"/>
                  <a:lumOff val="35000"/>
                </a:schemeClr>
              </a:solidFill>
            </a:endParaRPr>
          </a:p>
        </p:txBody>
      </p:sp>
    </p:spTree>
    <p:extLst>
      <p:ext uri="{BB962C8B-B14F-4D97-AF65-F5344CB8AC3E}">
        <p14:creationId xmlns:p14="http://schemas.microsoft.com/office/powerpoint/2010/main" val="3955951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972" r="-1"/>
          <a:stretch/>
        </p:blipFill>
        <p:spPr bwMode="auto">
          <a:xfrm>
            <a:off x="1373594" y="1749152"/>
            <a:ext cx="4337039" cy="316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Instore </a:t>
            </a:r>
            <a:r>
              <a:rPr lang="en-US" sz="2400" b="1" dirty="0" smtClean="0">
                <a:solidFill>
                  <a:schemeClr val="bg1"/>
                </a:solidFill>
              </a:rPr>
              <a:t>display</a:t>
            </a:r>
            <a:r>
              <a:rPr lang="en-US" sz="2400" b="1" dirty="0" smtClean="0">
                <a:solidFill>
                  <a:schemeClr val="bg1"/>
                </a:solidFill>
              </a:rPr>
              <a:t>  MSH - </a:t>
            </a:r>
            <a:r>
              <a:rPr lang="en-US" sz="2400" b="1" dirty="0" smtClean="0">
                <a:solidFill>
                  <a:schemeClr val="bg1"/>
                </a:solidFill>
              </a:rPr>
              <a:t>Selfie</a:t>
            </a:r>
          </a:p>
        </p:txBody>
      </p:sp>
      <p:sp>
        <p:nvSpPr>
          <p:cNvPr id="2" name="Rechthoek 1"/>
          <p:cNvSpPr/>
          <p:nvPr/>
        </p:nvSpPr>
        <p:spPr>
          <a:xfrm>
            <a:off x="1373592" y="4696504"/>
            <a:ext cx="4337039" cy="212651"/>
          </a:xfrm>
          <a:prstGeom prst="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575860" y="4442499"/>
            <a:ext cx="538725" cy="46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1373594" y="1053980"/>
            <a:ext cx="4337039" cy="69517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475" y="1177292"/>
            <a:ext cx="1978804" cy="47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Afbeelding 16"/>
          <p:cNvPicPr>
            <a:picLocks noChangeAspect="1"/>
          </p:cNvPicPr>
          <p:nvPr/>
        </p:nvPicPr>
        <p:blipFill rotWithShape="1">
          <a:blip r:embed="rId6">
            <a:extLst>
              <a:ext uri="{28A0092B-C50C-407E-A947-70E740481C1C}">
                <a14:useLocalDpi xmlns:a14="http://schemas.microsoft.com/office/drawing/2010/main" val="0"/>
              </a:ext>
            </a:extLst>
          </a:blip>
          <a:srcRect l="9078"/>
          <a:stretch/>
        </p:blipFill>
        <p:spPr>
          <a:xfrm>
            <a:off x="6148662" y="1690539"/>
            <a:ext cx="1278682" cy="1406342"/>
          </a:xfrm>
          <a:prstGeom prst="rect">
            <a:avLst/>
          </a:prstGeom>
        </p:spPr>
      </p:pic>
      <p:pic>
        <p:nvPicPr>
          <p:cNvPr id="18" name="Picture 10" descr="C:\Users\j.schipper\AppData\Local\Microsoft\Windows\Temporary Internet Files\Content.Outlook\93W8141C\NIKKEI-EXTREMEX6-HUSK-2.jpg"/>
          <p:cNvPicPr>
            <a:picLocks noChangeAspect="1" noChangeArrowheads="1"/>
          </p:cNvPicPr>
          <p:nvPr/>
        </p:nvPicPr>
        <p:blipFill rotWithShape="1">
          <a:blip r:embed="rId7">
            <a:extLst>
              <a:ext uri="{28A0092B-C50C-407E-A947-70E740481C1C}">
                <a14:useLocalDpi xmlns:a14="http://schemas.microsoft.com/office/drawing/2010/main" val="0"/>
              </a:ext>
            </a:extLst>
          </a:blip>
          <a:srcRect l="11324" t="11849" r="5806" b="8775"/>
          <a:stretch/>
        </p:blipFill>
        <p:spPr bwMode="auto">
          <a:xfrm>
            <a:off x="6172362" y="3117114"/>
            <a:ext cx="1345722" cy="12897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logo-na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1058" y="1243857"/>
            <a:ext cx="1307202" cy="34510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439637" y="6268788"/>
            <a:ext cx="3434530" cy="369332"/>
          </a:xfrm>
          <a:prstGeom prst="rect">
            <a:avLst/>
          </a:prstGeom>
        </p:spPr>
        <p:txBody>
          <a:bodyPr wrap="none">
            <a:spAutoFit/>
          </a:bodyPr>
          <a:lstStyle/>
          <a:p>
            <a:r>
              <a:rPr lang="nl-NL" dirty="0"/>
              <a:t>http://www.boomwoodcarving.nl/</a:t>
            </a:r>
          </a:p>
        </p:txBody>
      </p:sp>
      <p:pic>
        <p:nvPicPr>
          <p:cNvPr id="40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4553" r="4587"/>
          <a:stretch/>
        </p:blipFill>
        <p:spPr bwMode="auto">
          <a:xfrm>
            <a:off x="276627" y="5218981"/>
            <a:ext cx="1635716" cy="140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hoek 8"/>
          <p:cNvSpPr/>
          <p:nvPr/>
        </p:nvSpPr>
        <p:spPr>
          <a:xfrm>
            <a:off x="2142271" y="2487228"/>
            <a:ext cx="584776" cy="2134459"/>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kstvak 6"/>
          <p:cNvSpPr txBox="1"/>
          <p:nvPr/>
        </p:nvSpPr>
        <p:spPr>
          <a:xfrm rot="16200000">
            <a:off x="1315224" y="3275951"/>
            <a:ext cx="2238872" cy="584775"/>
          </a:xfrm>
          <a:prstGeom prst="rect">
            <a:avLst/>
          </a:prstGeom>
          <a:solidFill>
            <a:schemeClr val="bg2">
              <a:lumMod val="90000"/>
            </a:schemeClr>
          </a:solidFill>
        </p:spPr>
        <p:txBody>
          <a:bodyPr wrap="square" rtlCol="0">
            <a:spAutoFit/>
          </a:bodyPr>
          <a:lstStyle/>
          <a:p>
            <a:r>
              <a:rPr lang="nl-NL" sz="3200" b="1" dirty="0" smtClean="0">
                <a:solidFill>
                  <a:schemeClr val="bg2">
                    <a:lumMod val="25000"/>
                  </a:schemeClr>
                </a:solidFill>
              </a:rPr>
              <a:t>BRUNOTTI</a:t>
            </a:r>
            <a:endParaRPr lang="nl-NL" sz="3200" b="1" dirty="0">
              <a:solidFill>
                <a:schemeClr val="bg2">
                  <a:lumMod val="25000"/>
                </a:schemeClr>
              </a:solidFill>
            </a:endParaRPr>
          </a:p>
        </p:txBody>
      </p:sp>
      <p:sp>
        <p:nvSpPr>
          <p:cNvPr id="23" name="Rechthoek 22"/>
          <p:cNvSpPr/>
          <p:nvPr/>
        </p:nvSpPr>
        <p:spPr>
          <a:xfrm>
            <a:off x="2957335" y="3096881"/>
            <a:ext cx="584776" cy="1576500"/>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rot="16200000">
            <a:off x="2554110" y="3627430"/>
            <a:ext cx="1421579" cy="584775"/>
          </a:xfrm>
          <a:prstGeom prst="rect">
            <a:avLst/>
          </a:prstGeom>
          <a:noFill/>
        </p:spPr>
        <p:txBody>
          <a:bodyPr wrap="square" rtlCol="0">
            <a:spAutoFit/>
          </a:bodyPr>
          <a:lstStyle/>
          <a:p>
            <a:r>
              <a:rPr lang="nl-NL" sz="3200" b="1" dirty="0" smtClean="0">
                <a:solidFill>
                  <a:schemeClr val="bg2">
                    <a:lumMod val="25000"/>
                  </a:schemeClr>
                </a:solidFill>
              </a:rPr>
              <a:t>NIKKEI</a:t>
            </a:r>
            <a:endParaRPr lang="nl-NL" sz="3200" b="1" dirty="0">
              <a:solidFill>
                <a:schemeClr val="bg2">
                  <a:lumMod val="25000"/>
                </a:schemeClr>
              </a:solidFill>
            </a:endParaRPr>
          </a:p>
        </p:txBody>
      </p:sp>
      <p:pic>
        <p:nvPicPr>
          <p:cNvPr id="41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2272" y="5218981"/>
            <a:ext cx="1068504" cy="141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j.schipper\AppData\Local\Microsoft\Windows\Temporary Internet Files\Content.Outlook\93W8141C\20160923_114332.jpg"/>
          <p:cNvPicPr>
            <a:picLocks noChangeAspect="1" noChangeArrowheads="1"/>
          </p:cNvPicPr>
          <p:nvPr/>
        </p:nvPicPr>
        <p:blipFill rotWithShape="1">
          <a:blip r:embed="rId11">
            <a:extLst>
              <a:ext uri="{28A0092B-C50C-407E-A947-70E740481C1C}">
                <a14:useLocalDpi xmlns:a14="http://schemas.microsoft.com/office/drawing/2010/main" val="0"/>
              </a:ext>
            </a:extLst>
          </a:blip>
          <a:srcRect l="14718"/>
          <a:stretch/>
        </p:blipFill>
        <p:spPr bwMode="auto">
          <a:xfrm rot="5400000">
            <a:off x="3089850" y="5457010"/>
            <a:ext cx="1478632" cy="97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2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296161"/>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PLANNING</a:t>
            </a:r>
          </a:p>
        </p:txBody>
      </p:sp>
      <p:graphicFrame>
        <p:nvGraphicFramePr>
          <p:cNvPr id="3" name="Tabel 2"/>
          <p:cNvGraphicFramePr>
            <a:graphicFrameLocks noGrp="1"/>
          </p:cNvGraphicFramePr>
          <p:nvPr>
            <p:extLst>
              <p:ext uri="{D42A27DB-BD31-4B8C-83A1-F6EECF244321}">
                <p14:modId xmlns:p14="http://schemas.microsoft.com/office/powerpoint/2010/main" val="2257147904"/>
              </p:ext>
            </p:extLst>
          </p:nvPr>
        </p:nvGraphicFramePr>
        <p:xfrm>
          <a:off x="199541" y="803173"/>
          <a:ext cx="8639767" cy="4786181"/>
        </p:xfrm>
        <a:graphic>
          <a:graphicData uri="http://schemas.openxmlformats.org/drawingml/2006/table">
            <a:tbl>
              <a:tblPr firstRow="1" bandRow="1">
                <a:tableStyleId>{5C22544A-7EE6-4342-B048-85BDC9FD1C3A}</a:tableStyleId>
              </a:tblPr>
              <a:tblGrid>
                <a:gridCol w="1470233"/>
                <a:gridCol w="515674"/>
                <a:gridCol w="439219"/>
                <a:gridCol w="457200"/>
                <a:gridCol w="406400"/>
                <a:gridCol w="440266"/>
                <a:gridCol w="423334"/>
                <a:gridCol w="465666"/>
                <a:gridCol w="440267"/>
                <a:gridCol w="457200"/>
                <a:gridCol w="487017"/>
                <a:gridCol w="387626"/>
                <a:gridCol w="457200"/>
                <a:gridCol w="496957"/>
                <a:gridCol w="457200"/>
                <a:gridCol w="482600"/>
                <a:gridCol w="355708"/>
              </a:tblGrid>
              <a:tr h="191655">
                <a:tc>
                  <a:txBody>
                    <a:bodyPr/>
                    <a:lstStyle/>
                    <a:p>
                      <a:pPr algn="l"/>
                      <a:r>
                        <a:rPr lang="nl-NL" sz="800" dirty="0" smtClean="0"/>
                        <a:t>Activity</a:t>
                      </a:r>
                      <a:endParaRPr lang="nl-NL" sz="800" dirty="0"/>
                    </a:p>
                  </a:txBody>
                  <a:tcPr/>
                </a:tc>
                <a:tc>
                  <a:txBody>
                    <a:bodyPr/>
                    <a:lstStyle/>
                    <a:p>
                      <a:pPr algn="ctr"/>
                      <a:r>
                        <a:rPr lang="nl-NL" sz="600" dirty="0" smtClean="0"/>
                        <a:t>43</a:t>
                      </a:r>
                      <a:endParaRPr lang="nl-NL" sz="600" dirty="0"/>
                    </a:p>
                  </a:txBody>
                  <a:tcPr/>
                </a:tc>
                <a:tc>
                  <a:txBody>
                    <a:bodyPr/>
                    <a:lstStyle/>
                    <a:p>
                      <a:pPr algn="ctr"/>
                      <a:r>
                        <a:rPr lang="nl-NL" sz="600" dirty="0" smtClean="0"/>
                        <a:t>44</a:t>
                      </a:r>
                      <a:endParaRPr lang="nl-NL" sz="600" dirty="0"/>
                    </a:p>
                  </a:txBody>
                  <a:tcPr/>
                </a:tc>
                <a:tc>
                  <a:txBody>
                    <a:bodyPr/>
                    <a:lstStyle/>
                    <a:p>
                      <a:pPr algn="ctr"/>
                      <a:r>
                        <a:rPr lang="nl-NL" sz="600" dirty="0" smtClean="0"/>
                        <a:t>45</a:t>
                      </a:r>
                      <a:endParaRPr lang="nl-NL" sz="600" dirty="0"/>
                    </a:p>
                  </a:txBody>
                  <a:tcPr/>
                </a:tc>
                <a:tc>
                  <a:txBody>
                    <a:bodyPr/>
                    <a:lstStyle/>
                    <a:p>
                      <a:pPr algn="ctr"/>
                      <a:r>
                        <a:rPr lang="nl-NL" sz="600" dirty="0" smtClean="0"/>
                        <a:t>46</a:t>
                      </a:r>
                      <a:endParaRPr lang="nl-NL" sz="600" dirty="0"/>
                    </a:p>
                  </a:txBody>
                  <a:tcPr/>
                </a:tc>
                <a:tc>
                  <a:txBody>
                    <a:bodyPr/>
                    <a:lstStyle/>
                    <a:p>
                      <a:pPr algn="ctr"/>
                      <a:r>
                        <a:rPr lang="nl-NL" sz="600" dirty="0" smtClean="0"/>
                        <a:t>47</a:t>
                      </a:r>
                      <a:endParaRPr lang="nl-NL" sz="600" dirty="0"/>
                    </a:p>
                  </a:txBody>
                  <a:tcPr/>
                </a:tc>
                <a:tc>
                  <a:txBody>
                    <a:bodyPr/>
                    <a:lstStyle/>
                    <a:p>
                      <a:pPr algn="ctr"/>
                      <a:r>
                        <a:rPr lang="nl-NL" sz="600" dirty="0" smtClean="0"/>
                        <a:t>48</a:t>
                      </a:r>
                      <a:endParaRPr lang="nl-NL" sz="600" dirty="0"/>
                    </a:p>
                  </a:txBody>
                  <a:tcPr/>
                </a:tc>
                <a:tc>
                  <a:txBody>
                    <a:bodyPr/>
                    <a:lstStyle/>
                    <a:p>
                      <a:pPr algn="ctr"/>
                      <a:r>
                        <a:rPr lang="nl-NL" sz="600" dirty="0" smtClean="0"/>
                        <a:t>49</a:t>
                      </a:r>
                      <a:endParaRPr lang="nl-NL" sz="600" dirty="0"/>
                    </a:p>
                  </a:txBody>
                  <a:tcPr/>
                </a:tc>
                <a:tc>
                  <a:txBody>
                    <a:bodyPr/>
                    <a:lstStyle/>
                    <a:p>
                      <a:pPr algn="ctr"/>
                      <a:r>
                        <a:rPr lang="nl-NL" sz="600" dirty="0" smtClean="0"/>
                        <a:t>50</a:t>
                      </a:r>
                      <a:endParaRPr lang="nl-NL" sz="600" dirty="0"/>
                    </a:p>
                  </a:txBody>
                  <a:tcPr/>
                </a:tc>
                <a:tc>
                  <a:txBody>
                    <a:bodyPr/>
                    <a:lstStyle/>
                    <a:p>
                      <a:pPr algn="ctr"/>
                      <a:r>
                        <a:rPr lang="nl-NL" sz="600" dirty="0" smtClean="0"/>
                        <a:t>51</a:t>
                      </a:r>
                      <a:endParaRPr lang="nl-NL" sz="600" dirty="0"/>
                    </a:p>
                  </a:txBody>
                  <a:tcPr/>
                </a:tc>
                <a:tc>
                  <a:txBody>
                    <a:bodyPr/>
                    <a:lstStyle/>
                    <a:p>
                      <a:pPr algn="ctr"/>
                      <a:r>
                        <a:rPr lang="nl-NL" sz="600" dirty="0" smtClean="0"/>
                        <a:t>52</a:t>
                      </a:r>
                      <a:endParaRPr lang="nl-NL" sz="600" dirty="0"/>
                    </a:p>
                  </a:txBody>
                  <a:tcPr/>
                </a:tc>
                <a:tc>
                  <a:txBody>
                    <a:bodyPr/>
                    <a:lstStyle/>
                    <a:p>
                      <a:pPr algn="ctr"/>
                      <a:r>
                        <a:rPr lang="nl-NL" sz="600" dirty="0" smtClean="0"/>
                        <a:t>1</a:t>
                      </a:r>
                      <a:endParaRPr lang="nl-NL" sz="600" dirty="0"/>
                    </a:p>
                  </a:txBody>
                  <a:tcPr/>
                </a:tc>
                <a:tc>
                  <a:txBody>
                    <a:bodyPr/>
                    <a:lstStyle/>
                    <a:p>
                      <a:pPr algn="ctr"/>
                      <a:r>
                        <a:rPr lang="nl-NL" sz="600" dirty="0" smtClean="0"/>
                        <a:t>2</a:t>
                      </a:r>
                      <a:endParaRPr lang="nl-NL" sz="600" dirty="0"/>
                    </a:p>
                  </a:txBody>
                  <a:tcPr/>
                </a:tc>
                <a:tc>
                  <a:txBody>
                    <a:bodyPr/>
                    <a:lstStyle/>
                    <a:p>
                      <a:pPr algn="ctr"/>
                      <a:r>
                        <a:rPr lang="nl-NL" sz="600" dirty="0" smtClean="0"/>
                        <a:t>3</a:t>
                      </a:r>
                      <a:endParaRPr lang="nl-NL" sz="600" dirty="0"/>
                    </a:p>
                  </a:txBody>
                  <a:tcPr/>
                </a:tc>
                <a:tc>
                  <a:txBody>
                    <a:bodyPr/>
                    <a:lstStyle/>
                    <a:p>
                      <a:pPr algn="ctr"/>
                      <a:r>
                        <a:rPr lang="nl-NL" sz="600" dirty="0" smtClean="0"/>
                        <a:t>4</a:t>
                      </a:r>
                      <a:endParaRPr lang="nl-NL" sz="600" dirty="0"/>
                    </a:p>
                  </a:txBody>
                  <a:tcPr/>
                </a:tc>
                <a:tc>
                  <a:txBody>
                    <a:bodyPr/>
                    <a:lstStyle/>
                    <a:p>
                      <a:pPr algn="ctr"/>
                      <a:r>
                        <a:rPr lang="nl-NL" sz="600" dirty="0" smtClean="0"/>
                        <a:t>5</a:t>
                      </a:r>
                      <a:endParaRPr lang="nl-NL" sz="600" dirty="0"/>
                    </a:p>
                  </a:txBody>
                  <a:tcPr/>
                </a:tc>
                <a:tc>
                  <a:txBody>
                    <a:bodyPr/>
                    <a:lstStyle/>
                    <a:p>
                      <a:pPr algn="ctr"/>
                      <a:r>
                        <a:rPr lang="nl-NL" sz="600" dirty="0" smtClean="0"/>
                        <a:t>6</a:t>
                      </a:r>
                      <a:endParaRPr lang="nl-NL" sz="600" dirty="0"/>
                    </a:p>
                  </a:txBody>
                  <a:tcPr/>
                </a:tc>
              </a:tr>
              <a:tr h="327289">
                <a:tc>
                  <a:txBody>
                    <a:bodyPr/>
                    <a:lstStyle/>
                    <a:p>
                      <a:pPr marL="0" indent="0" algn="l">
                        <a:buFont typeface="+mj-lt"/>
                        <a:buNone/>
                      </a:pPr>
                      <a:r>
                        <a:rPr lang="nl-NL" sz="800" dirty="0" smtClean="0"/>
                        <a:t>Start promotion</a:t>
                      </a:r>
                      <a:endParaRPr lang="nl-NL" sz="800" dirty="0"/>
                    </a:p>
                  </a:txBody>
                  <a:tcPr/>
                </a:tc>
                <a:tc>
                  <a:txBody>
                    <a:bodyPr/>
                    <a:lstStyle/>
                    <a:p>
                      <a:pPr algn="ctr"/>
                      <a:r>
                        <a:rPr lang="nl-NL" sz="600" b="0" dirty="0" err="1" smtClean="0">
                          <a:solidFill>
                            <a:schemeClr val="bg1"/>
                          </a:solidFill>
                        </a:rPr>
                        <a:t>Install</a:t>
                      </a:r>
                      <a:r>
                        <a:rPr lang="nl-NL" sz="600" b="0" baseline="0" dirty="0" smtClean="0">
                          <a:solidFill>
                            <a:schemeClr val="bg1"/>
                          </a:solidFill>
                        </a:rPr>
                        <a:t> displays MSH</a:t>
                      </a:r>
                      <a:endParaRPr lang="nl-NL" sz="600" b="0" dirty="0">
                        <a:solidFill>
                          <a:schemeClr val="bg1"/>
                        </a:solidFill>
                      </a:endParaRPr>
                    </a:p>
                  </a:txBody>
                  <a:tcPr>
                    <a:solidFill>
                      <a:schemeClr val="tx1"/>
                    </a:solidFill>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r>
              <a:tr h="351164">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TT Assen – NIKKEI Branding</a:t>
                      </a:r>
                      <a:r>
                        <a:rPr lang="nl-NL" sz="800" baseline="0" dirty="0" smtClean="0"/>
                        <a:t>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verzorgen in de VIP Box</a:t>
                      </a:r>
                      <a:endParaRPr lang="nl-NL" sz="80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r>
              <a:tr h="764875">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HUSK Facebook</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Selfie – Share – Win</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Win een vakantie met je beste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err="1" smtClean="0"/>
                        <a:t>vrieden</a:t>
                      </a:r>
                      <a:endParaRPr lang="nl-NL" sz="800" dirty="0"/>
                    </a:p>
                  </a:txBody>
                  <a:tcPr/>
                </a:tc>
                <a:tc>
                  <a:txBody>
                    <a:bodyPr/>
                    <a:lstStyle/>
                    <a:p>
                      <a:pPr algn="ctr"/>
                      <a:endParaRPr lang="nl-NL" sz="600" b="0" dirty="0"/>
                    </a:p>
                  </a:txBody>
                  <a:tcPr/>
                </a:tc>
                <a:tc>
                  <a:txBody>
                    <a:bodyPr/>
                    <a:lstStyle/>
                    <a:p>
                      <a:pPr algn="ctr"/>
                      <a:r>
                        <a:rPr lang="nl-NL" sz="600" b="0" dirty="0" err="1" smtClean="0">
                          <a:solidFill>
                            <a:schemeClr val="bg1"/>
                          </a:solidFill>
                        </a:rPr>
                        <a:t>Install</a:t>
                      </a:r>
                      <a:r>
                        <a:rPr lang="nl-NL" sz="600" b="0" dirty="0" smtClean="0">
                          <a:solidFill>
                            <a:schemeClr val="bg1"/>
                          </a:solidFill>
                        </a:rPr>
                        <a:t> </a:t>
                      </a:r>
                    </a:p>
                    <a:p>
                      <a:pPr algn="ctr"/>
                      <a:r>
                        <a:rPr lang="nl-NL" sz="600" b="0" dirty="0" smtClean="0">
                          <a:solidFill>
                            <a:schemeClr val="bg1"/>
                          </a:solidFill>
                        </a:rPr>
                        <a:t>Displays</a:t>
                      </a:r>
                    </a:p>
                    <a:p>
                      <a:pPr algn="ctr"/>
                      <a:r>
                        <a:rPr lang="nl-NL" sz="600" b="0" dirty="0" smtClean="0">
                          <a:solidFill>
                            <a:schemeClr val="bg1"/>
                          </a:solidFill>
                        </a:rPr>
                        <a:t>MSH</a:t>
                      </a:r>
                    </a:p>
                    <a:p>
                      <a:pPr algn="ctr"/>
                      <a:endParaRPr lang="nl-NL" sz="600" b="0" dirty="0" smtClean="0">
                        <a:solidFill>
                          <a:schemeClr val="bg1"/>
                        </a:solidFill>
                      </a:endParaRPr>
                    </a:p>
                    <a:p>
                      <a:pPr algn="ctr"/>
                      <a:r>
                        <a:rPr lang="nl-NL" sz="600" b="0" dirty="0" err="1" smtClean="0">
                          <a:solidFill>
                            <a:schemeClr val="bg1"/>
                          </a:solidFill>
                        </a:rPr>
                        <a:t>WIn</a:t>
                      </a:r>
                      <a:endParaRPr lang="nl-NL" sz="600" b="0" dirty="0" smtClean="0">
                        <a:solidFill>
                          <a:schemeClr val="bg1"/>
                        </a:solidFill>
                      </a:endParaRPr>
                    </a:p>
                    <a:p>
                      <a:pPr algn="ctr"/>
                      <a:r>
                        <a:rPr lang="nl-NL" sz="600" b="0" dirty="0" smtClean="0">
                          <a:solidFill>
                            <a:schemeClr val="bg1"/>
                          </a:solidFill>
                        </a:rPr>
                        <a:t>Action</a:t>
                      </a:r>
                      <a:r>
                        <a:rPr lang="nl-NL" sz="600" b="0" baseline="0" dirty="0" smtClean="0">
                          <a:solidFill>
                            <a:schemeClr val="bg1"/>
                          </a:solidFill>
                        </a:rPr>
                        <a:t> Cam</a:t>
                      </a:r>
                      <a:endParaRPr lang="nl-NL" sz="600" b="0" dirty="0" smtClean="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p>
                    <a:p>
                      <a:pPr algn="ct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p>
                    <a:p>
                      <a:pPr algn="ct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p>
                    <a:p>
                      <a:pPr algn="ct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Action 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Action </a:t>
                      </a:r>
                    </a:p>
                    <a:p>
                      <a:pPr algn="ctr"/>
                      <a:r>
                        <a:rPr lang="nl-NL" sz="600" b="0" dirty="0" smtClean="0">
                          <a:solidFill>
                            <a:schemeClr val="bg1"/>
                          </a:solidFill>
                        </a:rPr>
                        <a:t>Cam </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a:t>
                      </a:r>
                    </a:p>
                    <a:p>
                      <a:pPr algn="ctr"/>
                      <a:r>
                        <a:rPr lang="nl-NL" sz="600" b="0" dirty="0" smtClean="0">
                          <a:solidFill>
                            <a:schemeClr val="bg1"/>
                          </a:solidFill>
                        </a:rPr>
                        <a:t>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Action 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Action 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endParaRPr lang="nl-NL" sz="600" b="0" dirty="0" smtClean="0">
                        <a:solidFill>
                          <a:schemeClr val="bg1"/>
                        </a:solidFill>
                      </a:endParaRPr>
                    </a:p>
                    <a:p>
                      <a:pPr algn="ctr"/>
                      <a:r>
                        <a:rPr lang="nl-NL" sz="600" b="0" dirty="0" smtClean="0">
                          <a:solidFill>
                            <a:schemeClr val="bg1"/>
                          </a:solidFill>
                        </a:rPr>
                        <a:t>Win </a:t>
                      </a:r>
                    </a:p>
                    <a:p>
                      <a:pPr algn="ctr"/>
                      <a:r>
                        <a:rPr lang="nl-NL" sz="600" b="0" dirty="0" smtClean="0">
                          <a:solidFill>
                            <a:schemeClr val="bg1"/>
                          </a:solidFill>
                        </a:rPr>
                        <a:t>Action </a:t>
                      </a:r>
                    </a:p>
                    <a:p>
                      <a:pPr algn="ctr"/>
                      <a:r>
                        <a:rPr lang="nl-NL" sz="600" b="0" dirty="0" smtClean="0">
                          <a:solidFill>
                            <a:schemeClr val="bg1"/>
                          </a:solidFill>
                        </a:rPr>
                        <a:t>Cam</a:t>
                      </a:r>
                      <a:endParaRPr lang="nl-NL" sz="600" b="0" dirty="0">
                        <a:solidFill>
                          <a:schemeClr val="bg1"/>
                        </a:solidFill>
                      </a:endParaRPr>
                    </a:p>
                  </a:txBody>
                  <a:tcPr>
                    <a:solidFill>
                      <a:schemeClr val="tx1"/>
                    </a:solidFill>
                  </a:tcPr>
                </a:tc>
                <a:tc>
                  <a:txBody>
                    <a:bodyPr/>
                    <a:lstStyle/>
                    <a:p>
                      <a:pPr algn="ctr"/>
                      <a:endParaRPr lang="nl-NL" sz="600" b="0" dirty="0"/>
                    </a:p>
                  </a:txBody>
                  <a:tcPr>
                    <a:solidFill>
                      <a:schemeClr val="accent1">
                        <a:lumMod val="40000"/>
                        <a:lumOff val="60000"/>
                      </a:schemeClr>
                    </a:solidFill>
                  </a:tcPr>
                </a:tc>
                <a:tc>
                  <a:txBody>
                    <a:bodyPr/>
                    <a:lstStyle/>
                    <a:p>
                      <a:pPr algn="ctr"/>
                      <a:r>
                        <a:rPr lang="nl-NL" sz="600" b="0" dirty="0" smtClean="0">
                          <a:solidFill>
                            <a:schemeClr val="bg1"/>
                          </a:solidFill>
                        </a:rPr>
                        <a:t>Uitreiking</a:t>
                      </a:r>
                      <a:r>
                        <a:rPr lang="nl-NL" sz="600" b="0" baseline="0" dirty="0" smtClean="0">
                          <a:solidFill>
                            <a:schemeClr val="bg1"/>
                          </a:solidFill>
                        </a:rPr>
                        <a:t> AT @ MSH Store</a:t>
                      </a:r>
                    </a:p>
                    <a:p>
                      <a:pPr algn="ctr"/>
                      <a:endParaRPr lang="nl-NL" sz="600" b="0" baseline="0" dirty="0" smtClean="0">
                        <a:solidFill>
                          <a:schemeClr val="bg1"/>
                        </a:solidFill>
                      </a:endParaRPr>
                    </a:p>
                    <a:p>
                      <a:pPr algn="ctr"/>
                      <a:r>
                        <a:rPr lang="nl-NL" sz="600" b="0" baseline="0" dirty="0" smtClean="0">
                          <a:solidFill>
                            <a:schemeClr val="bg1"/>
                          </a:solidFill>
                        </a:rPr>
                        <a:t>Vakantie</a:t>
                      </a:r>
                    </a:p>
                  </a:txBody>
                  <a:tcPr>
                    <a:solidFill>
                      <a:schemeClr val="tx1"/>
                    </a:solidFill>
                  </a:tcPr>
                </a:tc>
                <a:tc>
                  <a:txBody>
                    <a:bodyPr/>
                    <a:lstStyle/>
                    <a:p>
                      <a:pPr algn="ctr"/>
                      <a:endParaRPr lang="nl-NL" sz="600" b="0" dirty="0"/>
                    </a:p>
                  </a:txBody>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err="1" smtClean="0"/>
                        <a:t>After</a:t>
                      </a:r>
                      <a:r>
                        <a:rPr lang="nl-NL" sz="800" baseline="0" dirty="0" smtClean="0"/>
                        <a:t> Movie</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baseline="0" dirty="0" smtClean="0"/>
                    </a:p>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baseline="0" dirty="0" smtClean="0"/>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1" dirty="0" smtClean="0"/>
                        <a:t>NIKKEI</a:t>
                      </a:r>
                      <a:r>
                        <a:rPr lang="nl-NL" sz="800" b="1" baseline="0" dirty="0" smtClean="0"/>
                        <a:t> promotion op alle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1" baseline="0" dirty="0" smtClean="0"/>
                        <a:t>Action </a:t>
                      </a:r>
                      <a:r>
                        <a:rPr lang="nl-NL" sz="800" b="1" baseline="0" dirty="0" err="1" smtClean="0"/>
                        <a:t>cams</a:t>
                      </a:r>
                      <a:endParaRPr lang="nl-NL" sz="800" b="1" baseline="0" dirty="0" smtClean="0"/>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Koop en win een HUSK Vakantie!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Consument moet zich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registreren via Facebook om</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mee te doen. </a:t>
                      </a:r>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Sales floor incentive HUSK</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“Maa</a:t>
                      </a:r>
                      <a:r>
                        <a:rPr lang="nl-NL" sz="800" baseline="0" dirty="0" smtClean="0"/>
                        <a:t>k kans op een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onvergetelijke product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Training bij </a:t>
                      </a:r>
                      <a:r>
                        <a:rPr lang="nl-NL" sz="800" baseline="0" dirty="0" err="1" smtClean="0"/>
                        <a:t>Snowworld</a:t>
                      </a:r>
                      <a:r>
                        <a:rPr lang="nl-NL" sz="800" baseline="0" dirty="0" smtClean="0"/>
                        <a:t>”</a:t>
                      </a:r>
                      <a:endParaRPr lang="nl-NL" sz="800" dirty="0"/>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smtClean="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solidFill>
                          <a:schemeClr val="bg1"/>
                        </a:solidFill>
                      </a:endParaRPr>
                    </a:p>
                  </a:txBody>
                  <a:tcPr>
                    <a:solidFill>
                      <a:schemeClr val="tx1"/>
                    </a:solidFill>
                  </a:tcPr>
                </a:tc>
                <a:tc>
                  <a:txBody>
                    <a:bodyPr/>
                    <a:lstStyle/>
                    <a:p>
                      <a:pPr algn="ctr"/>
                      <a:endParaRPr lang="nl-NL" sz="600" b="0" dirty="0"/>
                    </a:p>
                  </a:txBody>
                  <a:tcPr>
                    <a:solidFill>
                      <a:schemeClr val="accent1">
                        <a:lumMod val="40000"/>
                        <a:lumOff val="60000"/>
                      </a:schemeClr>
                    </a:solidFill>
                  </a:tcPr>
                </a:tc>
                <a:tc>
                  <a:txBody>
                    <a:bodyPr/>
                    <a:lstStyle/>
                    <a:p>
                      <a:pPr algn="ctr"/>
                      <a:r>
                        <a:rPr lang="nl-NL" sz="600" b="0" dirty="0" smtClean="0">
                          <a:solidFill>
                            <a:schemeClr val="bg1"/>
                          </a:solidFill>
                        </a:rPr>
                        <a:t>Training incentive </a:t>
                      </a:r>
                    </a:p>
                  </a:txBody>
                  <a:tcPr>
                    <a:solidFill>
                      <a:schemeClr val="tx1"/>
                    </a:solidFill>
                  </a:tcPr>
                </a:tc>
                <a:tc>
                  <a:txBody>
                    <a:bodyPr/>
                    <a:lstStyle/>
                    <a:p>
                      <a:pPr algn="ctr"/>
                      <a:endParaRPr lang="nl-NL" sz="600" b="0" dirty="0"/>
                    </a:p>
                  </a:txBody>
                  <a:tcPr/>
                </a:tc>
              </a:tr>
              <a:tr h="350697">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r>
              <a:tr h="350697">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Doorvertaling</a:t>
                      </a:r>
                      <a:r>
                        <a:rPr lang="nl-NL" sz="800" baseline="0" dirty="0" smtClean="0"/>
                        <a:t> HUSK promotie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bij online klanten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(Bol / </a:t>
                      </a:r>
                      <a:r>
                        <a:rPr lang="nl-NL" sz="800" baseline="0" dirty="0" err="1" smtClean="0"/>
                        <a:t>Coolblue</a:t>
                      </a:r>
                      <a:r>
                        <a:rPr lang="nl-NL" sz="800" baseline="0" dirty="0" smtClean="0"/>
                        <a:t> / Wehkamp /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MSH Online) – Direct mailing –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Flyers </a:t>
                      </a:r>
                      <a:endParaRPr lang="nl-NL" sz="80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742588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err="1" smtClean="0">
                <a:solidFill>
                  <a:schemeClr val="bg1"/>
                </a:solidFill>
              </a:rPr>
              <a:t>Instore</a:t>
            </a:r>
            <a:r>
              <a:rPr lang="en-US" sz="2400" b="1" dirty="0" smtClean="0">
                <a:solidFill>
                  <a:schemeClr val="bg1"/>
                </a:solidFill>
              </a:rPr>
              <a:t> </a:t>
            </a:r>
            <a:r>
              <a:rPr lang="en-US" sz="2400" b="1" dirty="0" err="1" smtClean="0">
                <a:solidFill>
                  <a:schemeClr val="bg1"/>
                </a:solidFill>
              </a:rPr>
              <a:t>Communicatie</a:t>
            </a:r>
            <a:r>
              <a:rPr lang="en-US" sz="2400" b="1" dirty="0" smtClean="0">
                <a:solidFill>
                  <a:schemeClr val="bg1"/>
                </a:solidFill>
              </a:rPr>
              <a:t> </a:t>
            </a:r>
          </a:p>
        </p:txBody>
      </p:sp>
      <p:pic>
        <p:nvPicPr>
          <p:cNvPr id="2" name="Afbeelding 1"/>
          <p:cNvPicPr>
            <a:picLocks noChangeAspect="1"/>
          </p:cNvPicPr>
          <p:nvPr/>
        </p:nvPicPr>
        <p:blipFill>
          <a:blip r:embed="rId3"/>
          <a:stretch>
            <a:fillRect/>
          </a:stretch>
        </p:blipFill>
        <p:spPr>
          <a:xfrm>
            <a:off x="411865" y="1260275"/>
            <a:ext cx="4446696" cy="5198399"/>
          </a:xfrm>
          <a:prstGeom prst="rect">
            <a:avLst/>
          </a:prstGeom>
        </p:spPr>
      </p:pic>
      <p:sp>
        <p:nvSpPr>
          <p:cNvPr id="3" name="Tekstvak 2"/>
          <p:cNvSpPr txBox="1"/>
          <p:nvPr/>
        </p:nvSpPr>
        <p:spPr>
          <a:xfrm>
            <a:off x="5171473" y="1171112"/>
            <a:ext cx="3553428" cy="3416320"/>
          </a:xfrm>
          <a:prstGeom prst="rect">
            <a:avLst/>
          </a:prstGeom>
          <a:noFill/>
        </p:spPr>
        <p:txBody>
          <a:bodyPr wrap="square" rtlCol="0">
            <a:spAutoFit/>
          </a:bodyPr>
          <a:lstStyle/>
          <a:p>
            <a:r>
              <a:rPr lang="nl-NL" dirty="0" smtClean="0"/>
              <a:t>1. MM Amsterdam Arena </a:t>
            </a:r>
          </a:p>
          <a:p>
            <a:r>
              <a:rPr lang="nl-NL" dirty="0" smtClean="0"/>
              <a:t>2. MM Utrecht Hoog Caterijnen </a:t>
            </a:r>
          </a:p>
          <a:p>
            <a:r>
              <a:rPr lang="nl-NL" dirty="0" smtClean="0"/>
              <a:t>3. MM Rotterdam The Corner </a:t>
            </a:r>
          </a:p>
          <a:p>
            <a:r>
              <a:rPr lang="nl-NL" dirty="0" smtClean="0"/>
              <a:t>4. MM Den Haag</a:t>
            </a:r>
          </a:p>
          <a:p>
            <a:r>
              <a:rPr lang="nl-NL" dirty="0" smtClean="0"/>
              <a:t>5. MM Breda</a:t>
            </a:r>
          </a:p>
          <a:p>
            <a:r>
              <a:rPr lang="nl-NL" dirty="0" smtClean="0"/>
              <a:t>6. MM Zoetermeer </a:t>
            </a:r>
          </a:p>
          <a:p>
            <a:r>
              <a:rPr lang="nl-NL" dirty="0" smtClean="0"/>
              <a:t>7. MM </a:t>
            </a:r>
            <a:r>
              <a:rPr lang="nl-NL" dirty="0" err="1" smtClean="0"/>
              <a:t>Cruqiuis</a:t>
            </a:r>
            <a:endParaRPr lang="nl-NL" dirty="0" smtClean="0"/>
          </a:p>
          <a:p>
            <a:r>
              <a:rPr lang="nl-NL" dirty="0" smtClean="0"/>
              <a:t>8. MM Zwolle</a:t>
            </a:r>
          </a:p>
          <a:p>
            <a:r>
              <a:rPr lang="nl-NL" dirty="0" smtClean="0"/>
              <a:t>9. MM </a:t>
            </a:r>
            <a:r>
              <a:rPr lang="nl-NL" dirty="0" err="1" smtClean="0"/>
              <a:t>Ekkersrijt</a:t>
            </a:r>
            <a:endParaRPr lang="nl-NL" dirty="0" smtClean="0"/>
          </a:p>
          <a:p>
            <a:r>
              <a:rPr lang="nl-NL" dirty="0" smtClean="0"/>
              <a:t>10. MM Groningen Sontplein </a:t>
            </a:r>
          </a:p>
          <a:p>
            <a:r>
              <a:rPr lang="nl-NL" dirty="0" smtClean="0"/>
              <a:t>11. MM Hengelo</a:t>
            </a:r>
          </a:p>
          <a:p>
            <a:r>
              <a:rPr lang="nl-NL" dirty="0" smtClean="0"/>
              <a:t>12. MM Den Bosch</a:t>
            </a:r>
            <a:endParaRPr lang="nl-NL" dirty="0"/>
          </a:p>
        </p:txBody>
      </p:sp>
      <p:sp>
        <p:nvSpPr>
          <p:cNvPr id="7" name="Ovaal 6"/>
          <p:cNvSpPr/>
          <p:nvPr/>
        </p:nvSpPr>
        <p:spPr>
          <a:xfrm>
            <a:off x="1841426" y="4234404"/>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2258992" y="4662668"/>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2440373" y="3794166"/>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p:cNvSpPr/>
          <p:nvPr/>
        </p:nvSpPr>
        <p:spPr>
          <a:xfrm>
            <a:off x="2277232" y="3643695"/>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p:cNvSpPr/>
          <p:nvPr/>
        </p:nvSpPr>
        <p:spPr>
          <a:xfrm>
            <a:off x="2137458" y="4199570"/>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Ovaal 12"/>
          <p:cNvSpPr/>
          <p:nvPr/>
        </p:nvSpPr>
        <p:spPr>
          <a:xfrm>
            <a:off x="2668886" y="3859474"/>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Ovaal 13"/>
          <p:cNvSpPr/>
          <p:nvPr/>
        </p:nvSpPr>
        <p:spPr>
          <a:xfrm>
            <a:off x="1854052" y="3849435"/>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Ovaal 16"/>
          <p:cNvSpPr/>
          <p:nvPr/>
        </p:nvSpPr>
        <p:spPr>
          <a:xfrm>
            <a:off x="2668886" y="4070854"/>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Ovaal 17"/>
          <p:cNvSpPr/>
          <p:nvPr/>
        </p:nvSpPr>
        <p:spPr>
          <a:xfrm>
            <a:off x="3436673" y="3180425"/>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Ovaal 18"/>
          <p:cNvSpPr/>
          <p:nvPr/>
        </p:nvSpPr>
        <p:spPr>
          <a:xfrm>
            <a:off x="3855291" y="1967014"/>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Ovaal 19"/>
          <p:cNvSpPr/>
          <p:nvPr/>
        </p:nvSpPr>
        <p:spPr>
          <a:xfrm>
            <a:off x="2748066" y="4512197"/>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Ovaal 22"/>
          <p:cNvSpPr/>
          <p:nvPr/>
        </p:nvSpPr>
        <p:spPr>
          <a:xfrm>
            <a:off x="3918952" y="3105189"/>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p:cNvSpPr txBox="1"/>
          <p:nvPr/>
        </p:nvSpPr>
        <p:spPr>
          <a:xfrm>
            <a:off x="5192340" y="4985925"/>
            <a:ext cx="3646967" cy="1200329"/>
          </a:xfrm>
          <a:prstGeom prst="rect">
            <a:avLst/>
          </a:prstGeom>
          <a:noFill/>
        </p:spPr>
        <p:txBody>
          <a:bodyPr wrap="square" rtlCol="0">
            <a:spAutoFit/>
          </a:bodyPr>
          <a:lstStyle/>
          <a:p>
            <a:r>
              <a:rPr lang="nl-NL" dirty="0" smtClean="0"/>
              <a:t>Periode: nov/dec  / Jan (12 weken)</a:t>
            </a:r>
          </a:p>
          <a:p>
            <a:r>
              <a:rPr lang="nl-NL" dirty="0" smtClean="0"/>
              <a:t>Traffic: 6 </a:t>
            </a:r>
            <a:r>
              <a:rPr lang="nl-NL" dirty="0" err="1" smtClean="0"/>
              <a:t>mio</a:t>
            </a:r>
            <a:r>
              <a:rPr lang="nl-NL" dirty="0" smtClean="0"/>
              <a:t> bezoekers in de drukste maanden van het jaar</a:t>
            </a:r>
          </a:p>
          <a:p>
            <a:r>
              <a:rPr lang="nl-NL" dirty="0" smtClean="0"/>
              <a:t>Locatie bij de entree Mediamarkt</a:t>
            </a:r>
          </a:p>
        </p:txBody>
      </p:sp>
      <p:sp>
        <p:nvSpPr>
          <p:cNvPr id="21" name="Ovaal 20"/>
          <p:cNvSpPr/>
          <p:nvPr/>
        </p:nvSpPr>
        <p:spPr>
          <a:xfrm>
            <a:off x="2822727" y="4889429"/>
            <a:ext cx="127322" cy="1504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19213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Examples Facebook – Selfie contest</a:t>
            </a:r>
          </a:p>
        </p:txBody>
      </p:sp>
      <p:pic>
        <p:nvPicPr>
          <p:cNvPr id="5" name="Picture 6" descr="https://s3-external-1.amazonaws.com/offertabs/offer/ndk6fb/large/810_575fac83b118a-FotowedstrijdMediamarkHondaYkeV2.jpg?AWSAccessKeyId=AKIAJQENZWM3WVIJKG2A&amp;Expires=1471524290&amp;Signature=ApEkAEEbPikP78Se4LxOUJQhNuo%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74" y="926960"/>
            <a:ext cx="3316698" cy="2489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s3-external-1.amazonaws.com/offertabs/offer/ndk6fb/large/810_5761d01168249-DamanosTrueAdventureTeamSelfie.jpg?AWSAccessKeyId=AKIAJQENZWM3WVIJKG2A&amp;Expires=1471524327&amp;Signature=qgONjqha1%2FEzDc6gnA1M9ws7Tbw%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042" y="915775"/>
            <a:ext cx="2163684" cy="2489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s3-external-1.amazonaws.com/offertabs/offer/ndk6fb/large/810_577e163108c6d-DAKARmetKarel.jpg?AWSAccessKeyId=AKIAJQENZWM3WVIJKG2A&amp;Expires=1471524972&amp;Signature=ACVcI%2Br7MtGWQn3HVJS8FDhYAK8%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186" y="925858"/>
            <a:ext cx="1941960" cy="246940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30757"/>
          <a:stretch/>
        </p:blipFill>
        <p:spPr bwMode="auto">
          <a:xfrm>
            <a:off x="4038042" y="3705663"/>
            <a:ext cx="4748104" cy="279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8460"/>
          <a:stretch/>
        </p:blipFill>
        <p:spPr bwMode="auto">
          <a:xfrm>
            <a:off x="266474" y="3705663"/>
            <a:ext cx="3316698" cy="27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811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Social Media NIKKEI</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15" y="967531"/>
            <a:ext cx="3959049" cy="34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988208" y="-2932181"/>
            <a:ext cx="4526083" cy="349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094" y="967531"/>
            <a:ext cx="4254138" cy="328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90" y="3136605"/>
            <a:ext cx="3102538" cy="353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9907" y="3200448"/>
            <a:ext cx="1312121" cy="51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059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W:\NIKKEI\IMAGES\NIKKEI-EXTREMEX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742" y="-6315296"/>
            <a:ext cx="6315296" cy="6315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NIKKEI\IMAGES\NIKKEI-EXTREMEX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335" y="4126224"/>
            <a:ext cx="2360428" cy="23604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W:\NIKKEI\IMAGES\NIKKEI-EXTREMEX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601" y="1061137"/>
            <a:ext cx="2797161" cy="27971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NIKKEI\IMAGES\NIKKEI-EXTREMEX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6763" y="1212533"/>
            <a:ext cx="2494368" cy="24943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j.schipper\AppData\Local\Microsoft\Windows\Temporary Internet Files\Content.Outlook\93W8141C\NIKKEI-EXTREMEX6-HUSK-2.jpg"/>
          <p:cNvPicPr>
            <a:picLocks noChangeAspect="1" noChangeArrowheads="1"/>
          </p:cNvPicPr>
          <p:nvPr/>
        </p:nvPicPr>
        <p:blipFill rotWithShape="1">
          <a:blip r:embed="rId6">
            <a:extLst>
              <a:ext uri="{28A0092B-C50C-407E-A947-70E740481C1C}">
                <a14:useLocalDpi xmlns:a14="http://schemas.microsoft.com/office/drawing/2010/main" val="0"/>
              </a:ext>
            </a:extLst>
          </a:blip>
          <a:srcRect l="11324" t="11849" r="5806" b="8775"/>
          <a:stretch/>
        </p:blipFill>
        <p:spPr bwMode="auto">
          <a:xfrm>
            <a:off x="457199" y="3725943"/>
            <a:ext cx="2902689" cy="2781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NIKKEI\IMAGES\NIKKEI-EXTREMEX6-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7615" y="1061138"/>
            <a:ext cx="3065086" cy="3065086"/>
          </a:xfrm>
          <a:prstGeom prst="rect">
            <a:avLst/>
          </a:prstGeom>
          <a:noFill/>
          <a:extLst>
            <a:ext uri="{909E8E84-426E-40DD-AFC4-6F175D3DCCD1}">
              <a14:hiddenFill xmlns:a14="http://schemas.microsoft.com/office/drawing/2010/main">
                <a:solidFill>
                  <a:srgbClr val="FFFFFF"/>
                </a:solidFill>
              </a14:hiddenFill>
            </a:ext>
          </a:extLst>
        </p:spPr>
      </p:pic>
      <p:pic>
        <p:nvPicPr>
          <p:cNvPr id="11" name="1FBEFD40-E30A-42EB-BE24-55607A74C527" descr="F6DF8329-EDEA-45CA-8B3D-E09FFD2DFE82@frit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1621" y="3607801"/>
            <a:ext cx="2596551" cy="26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835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NIKKEI Portfolio Action cams </a:t>
            </a:r>
          </a:p>
        </p:txBody>
      </p:sp>
      <p:sp>
        <p:nvSpPr>
          <p:cNvPr id="3" name="AutoShape 2" descr="Afbeeldingsresultaat voor hus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377"/>
          <a:stretch/>
        </p:blipFill>
        <p:spPr bwMode="auto">
          <a:xfrm>
            <a:off x="429370" y="1208591"/>
            <a:ext cx="8484722" cy="395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606056" y="5750251"/>
            <a:ext cx="4986670" cy="400110"/>
          </a:xfrm>
          <a:prstGeom prst="rect">
            <a:avLst/>
          </a:prstGeom>
          <a:noFill/>
        </p:spPr>
        <p:txBody>
          <a:bodyPr wrap="square" rtlCol="0">
            <a:spAutoFit/>
          </a:bodyPr>
          <a:lstStyle/>
          <a:p>
            <a:r>
              <a:rPr lang="nl-NL" sz="2000" b="1" dirty="0" smtClean="0"/>
              <a:t>New </a:t>
            </a:r>
            <a:r>
              <a:rPr lang="nl-NL" sz="2000" b="1" dirty="0" err="1" smtClean="0"/>
              <a:t>models</a:t>
            </a:r>
            <a:r>
              <a:rPr lang="nl-NL" sz="2000" b="1" dirty="0" smtClean="0"/>
              <a:t> Q3: X2 / X360</a:t>
            </a:r>
            <a:endParaRPr lang="nl-NL" sz="2000" b="1" dirty="0"/>
          </a:p>
        </p:txBody>
      </p:sp>
    </p:spTree>
    <p:extLst>
      <p:ext uri="{BB962C8B-B14F-4D97-AF65-F5344CB8AC3E}">
        <p14:creationId xmlns:p14="http://schemas.microsoft.com/office/powerpoint/2010/main" val="4282108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NIKKEI 4K SPECS</a:t>
            </a:r>
          </a:p>
        </p:txBody>
      </p:sp>
      <p:pic>
        <p:nvPicPr>
          <p:cNvPr id="9" name="Picture 2" descr="\\elm-ad01\data\Inkoop\Content\Brosfuture cameras\X4DW\4K Action cam X4DW.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V="1">
            <a:off x="3809946" y="4930061"/>
            <a:ext cx="4648253" cy="1801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800476" y="1066800"/>
            <a:ext cx="4924426" cy="3308598"/>
          </a:xfrm>
          <a:prstGeom prst="rect">
            <a:avLst/>
          </a:prstGeom>
          <a:noFill/>
        </p:spPr>
        <p:txBody>
          <a:bodyPr wrap="square" rtlCol="0">
            <a:spAutoFit/>
          </a:bodyPr>
          <a:lstStyle/>
          <a:p>
            <a:r>
              <a:rPr lang="nl-NL" sz="2000" b="1" dirty="0" smtClean="0">
                <a:solidFill>
                  <a:schemeClr val="tx1">
                    <a:lumMod val="75000"/>
                    <a:lumOff val="25000"/>
                  </a:schemeClr>
                </a:solidFill>
                <a:latin typeface="+mj-lt"/>
                <a:cs typeface="Aharoni" panose="02010803020104030203" pitchFamily="2" charset="-79"/>
              </a:rPr>
              <a:t>NIKKEI 4K</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4K (3840*2160) 24fps</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16 Mega-pixels</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Wifi </a:t>
            </a:r>
            <a:r>
              <a:rPr lang="nl-NL" b="1" dirty="0" err="1" smtClean="0">
                <a:solidFill>
                  <a:schemeClr val="tx1">
                    <a:lumMod val="75000"/>
                    <a:lumOff val="25000"/>
                  </a:schemeClr>
                </a:solidFill>
                <a:latin typeface="+mj-lt"/>
                <a:cs typeface="Aharoni" panose="02010803020104030203" pitchFamily="2" charset="-79"/>
              </a:rPr>
              <a:t>with</a:t>
            </a:r>
            <a:r>
              <a:rPr lang="nl-NL" b="1" dirty="0" smtClean="0">
                <a:solidFill>
                  <a:schemeClr val="tx1">
                    <a:lumMod val="75000"/>
                    <a:lumOff val="25000"/>
                  </a:schemeClr>
                </a:solidFill>
                <a:latin typeface="+mj-lt"/>
                <a:cs typeface="Aharoni" panose="02010803020104030203" pitchFamily="2" charset="-79"/>
              </a:rPr>
              <a:t> App (Android / IOS / WM)</a:t>
            </a:r>
          </a:p>
          <a:p>
            <a:pPr marL="285750" indent="-285750">
              <a:lnSpc>
                <a:spcPct val="150000"/>
              </a:lnSpc>
              <a:buFont typeface="Arial" panose="020B0604020202020204" pitchFamily="34" charset="0"/>
              <a:buChar char="•"/>
            </a:pPr>
            <a:r>
              <a:rPr lang="nl-NL" b="1" dirty="0">
                <a:solidFill>
                  <a:schemeClr val="tx1">
                    <a:lumMod val="75000"/>
                    <a:lumOff val="25000"/>
                  </a:schemeClr>
                </a:solidFill>
                <a:latin typeface="+mj-lt"/>
                <a:cs typeface="Aharoni" panose="02010803020104030203" pitchFamily="2" charset="-79"/>
              </a:rPr>
              <a:t>W</a:t>
            </a:r>
            <a:r>
              <a:rPr lang="nl-NL" b="1" dirty="0" smtClean="0">
                <a:solidFill>
                  <a:schemeClr val="tx1">
                    <a:lumMod val="75000"/>
                    <a:lumOff val="25000"/>
                  </a:schemeClr>
                </a:solidFill>
                <a:latin typeface="+mj-lt"/>
                <a:cs typeface="Aharoni" panose="02010803020104030203" pitchFamily="2" charset="-79"/>
              </a:rPr>
              <a:t>aterproof 60m</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2.0 inch screen</a:t>
            </a:r>
          </a:p>
          <a:p>
            <a:pPr marL="285750" indent="-285750">
              <a:lnSpc>
                <a:spcPct val="150000"/>
              </a:lnSpc>
              <a:buFont typeface="Arial" panose="020B0604020202020204" pitchFamily="34" charset="0"/>
              <a:buChar char="•"/>
            </a:pPr>
            <a:r>
              <a:rPr lang="nl-NL" b="1" dirty="0" err="1" smtClean="0">
                <a:solidFill>
                  <a:schemeClr val="tx1">
                    <a:lumMod val="75000"/>
                    <a:lumOff val="25000"/>
                  </a:schemeClr>
                </a:solidFill>
                <a:latin typeface="+mj-lt"/>
                <a:cs typeface="Aharoni" panose="02010803020104030203" pitchFamily="2" charset="-79"/>
              </a:rPr>
              <a:t>Mounting</a:t>
            </a:r>
            <a:r>
              <a:rPr lang="nl-NL" b="1" dirty="0" smtClean="0">
                <a:solidFill>
                  <a:schemeClr val="tx1">
                    <a:lumMod val="75000"/>
                    <a:lumOff val="25000"/>
                  </a:schemeClr>
                </a:solidFill>
                <a:latin typeface="+mj-lt"/>
                <a:cs typeface="Aharoni" panose="02010803020104030203" pitchFamily="2" charset="-79"/>
              </a:rPr>
              <a:t> </a:t>
            </a:r>
            <a:r>
              <a:rPr lang="nl-NL" b="1" dirty="0" err="1" smtClean="0">
                <a:solidFill>
                  <a:schemeClr val="tx1">
                    <a:lumMod val="75000"/>
                    <a:lumOff val="25000"/>
                  </a:schemeClr>
                </a:solidFill>
                <a:latin typeface="+mj-lt"/>
                <a:cs typeface="Aharoni" panose="02010803020104030203" pitchFamily="2" charset="-79"/>
              </a:rPr>
              <a:t>accessories</a:t>
            </a:r>
            <a:r>
              <a:rPr lang="nl-NL" b="1" dirty="0" smtClean="0">
                <a:solidFill>
                  <a:schemeClr val="tx1">
                    <a:lumMod val="75000"/>
                    <a:lumOff val="25000"/>
                  </a:schemeClr>
                </a:solidFill>
                <a:latin typeface="+mj-lt"/>
                <a:cs typeface="Aharoni" panose="02010803020104030203" pitchFamily="2" charset="-79"/>
              </a:rPr>
              <a:t> </a:t>
            </a:r>
            <a:r>
              <a:rPr lang="nl-NL" b="1" dirty="0" err="1" smtClean="0">
                <a:solidFill>
                  <a:schemeClr val="tx1">
                    <a:lumMod val="75000"/>
                    <a:lumOff val="25000"/>
                  </a:schemeClr>
                </a:solidFill>
                <a:latin typeface="+mj-lt"/>
                <a:cs typeface="Aharoni" panose="02010803020104030203" pitchFamily="2" charset="-79"/>
              </a:rPr>
              <a:t>included</a:t>
            </a:r>
            <a:endParaRPr lang="nl-NL" b="1" dirty="0" smtClean="0">
              <a:solidFill>
                <a:schemeClr val="tx1">
                  <a:lumMod val="75000"/>
                  <a:lumOff val="25000"/>
                </a:schemeClr>
              </a:solidFill>
              <a:latin typeface="+mj-lt"/>
              <a:cs typeface="Aharoni" panose="02010803020104030203" pitchFamily="2" charset="-79"/>
            </a:endParaRP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RRP 119 euro</a:t>
            </a:r>
            <a:endParaRPr lang="en-GB" b="1" dirty="0">
              <a:solidFill>
                <a:schemeClr val="tx1">
                  <a:lumMod val="75000"/>
                  <a:lumOff val="25000"/>
                </a:schemeClr>
              </a:solidFill>
              <a:latin typeface="+mj-lt"/>
              <a:cs typeface="Aharoni" panose="02010803020104030203" pitchFamily="2" charset="-79"/>
            </a:endParaRPr>
          </a:p>
        </p:txBody>
      </p:sp>
      <p:pic>
        <p:nvPicPr>
          <p:cNvPr id="13" name="Picture 2" descr="\\elm-ad01\data\Inkoop\Content\Brosfuture cameras\X4DW\4K Action cam X4DW.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V="1">
            <a:off x="3800475" y="6193934"/>
            <a:ext cx="4657724" cy="15844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Afbeeldingsresultaat voor hus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45" y="5110239"/>
            <a:ext cx="1623515" cy="108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www.husk.nl/utilpages/getimage.ashx?width=400&amp;height=300&amp;crop=True&amp;file=Images/Web1/29000000/94000/29094306-Web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951" y="5111451"/>
            <a:ext cx="1443312" cy="1082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3.gstatic.com/images?q=tbn:ANd9GcQXO9S_SkmkMKrDulENyLPDl_g1AVxFeHe1B8jB1Mk2RYN6ytRhzA">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3785"/>
          <a:stretch/>
        </p:blipFill>
        <p:spPr bwMode="auto">
          <a:xfrm>
            <a:off x="6879263" y="5107489"/>
            <a:ext cx="1578936" cy="1086445"/>
          </a:xfrm>
          <a:prstGeom prst="rect">
            <a:avLst/>
          </a:prstGeom>
          <a:noFill/>
          <a:extLst>
            <a:ext uri="{909E8E84-426E-40DD-AFC4-6F175D3DCCD1}">
              <a14:hiddenFill xmlns:a14="http://schemas.microsoft.com/office/drawing/2010/main">
                <a:solidFill>
                  <a:srgbClr val="FFFFFF"/>
                </a:solidFill>
              </a14:hiddenFill>
            </a:ext>
          </a:extLst>
        </p:spPr>
      </p:pic>
      <p:pic>
        <p:nvPicPr>
          <p:cNvPr id="12" name="1FBEFD40-E30A-42EB-BE24-55607A74C527" descr="F6DF8329-EDEA-45CA-8B3D-E09FFD2DFE82@frit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377" y="1399437"/>
            <a:ext cx="2898775" cy="297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0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INBOX</a:t>
            </a:r>
          </a:p>
        </p:txBody>
      </p:sp>
      <p:pic>
        <p:nvPicPr>
          <p:cNvPr id="1027" name="Picture 3" descr="\\elm-ad01\data\Inkoop\Content\Brosfuture cameras\X1CW\accesori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0658" y="938218"/>
            <a:ext cx="6679449" cy="5324475"/>
          </a:xfrm>
          <a:prstGeom prst="rect">
            <a:avLst/>
          </a:prstGeom>
          <a:noFill/>
          <a:extLst>
            <a:ext uri="{909E8E84-426E-40DD-AFC4-6F175D3DCCD1}">
              <a14:hiddenFill xmlns:a14="http://schemas.microsoft.com/office/drawing/2010/main">
                <a:solidFill>
                  <a:srgbClr val="FFFFFF"/>
                </a:solidFill>
              </a14:hiddenFill>
            </a:ext>
          </a:extLst>
        </p:spPr>
      </p:pic>
      <p:pic>
        <p:nvPicPr>
          <p:cNvPr id="5" name="DF5B0AF4-325D-486E-B429-884DDB982D33" descr="991A12AF-B66D-4869-91F8-26F7676BE2BC@fritz"/>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6371493" y="4844831"/>
            <a:ext cx="940302" cy="7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6425240" y="5749890"/>
            <a:ext cx="866775" cy="276999"/>
          </a:xfrm>
          <a:prstGeom prst="rect">
            <a:avLst/>
          </a:prstGeom>
          <a:noFill/>
        </p:spPr>
        <p:txBody>
          <a:bodyPr wrap="square" rtlCol="0">
            <a:spAutoFit/>
          </a:bodyPr>
          <a:lstStyle/>
          <a:p>
            <a:r>
              <a:rPr lang="nl-NL" sz="1200" dirty="0" err="1" smtClean="0">
                <a:solidFill>
                  <a:schemeClr val="tx1">
                    <a:lumMod val="75000"/>
                    <a:lumOff val="25000"/>
                  </a:schemeClr>
                </a:solidFill>
              </a:rPr>
              <a:t>Packaging</a:t>
            </a:r>
            <a:endParaRPr lang="en-GB" sz="1200" dirty="0">
              <a:solidFill>
                <a:schemeClr val="tx1">
                  <a:lumMod val="75000"/>
                  <a:lumOff val="25000"/>
                </a:schemeClr>
              </a:solidFill>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93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4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4065"/>
            <a:ext cx="9144000" cy="4925786"/>
          </a:xfrm>
          <a:prstGeom prst="rect">
            <a:avLst/>
          </a:prstGeom>
        </p:spPr>
      </p:pic>
      <p:sp>
        <p:nvSpPr>
          <p:cNvPr id="9" name="Tekstvak 8"/>
          <p:cNvSpPr txBox="1"/>
          <p:nvPr/>
        </p:nvSpPr>
        <p:spPr>
          <a:xfrm>
            <a:off x="708973" y="505963"/>
            <a:ext cx="7726054" cy="769441"/>
          </a:xfrm>
          <a:prstGeom prst="rect">
            <a:avLst/>
          </a:prstGeom>
          <a:noFill/>
        </p:spPr>
        <p:txBody>
          <a:bodyPr wrap="square" rtlCol="0">
            <a:spAutoFit/>
          </a:bodyPr>
          <a:lstStyle/>
          <a:p>
            <a:pPr algn="ctr"/>
            <a:r>
              <a:rPr lang="nl-NL" sz="4400" b="1" dirty="0" smtClean="0">
                <a:solidFill>
                  <a:schemeClr val="tx1">
                    <a:lumMod val="65000"/>
                    <a:lumOff val="35000"/>
                  </a:schemeClr>
                </a:solidFill>
              </a:rPr>
              <a:t>JOINT PROMOTION</a:t>
            </a:r>
            <a:endParaRPr lang="nl-NL" sz="4400" b="1" dirty="0">
              <a:solidFill>
                <a:schemeClr val="tx1">
                  <a:lumMod val="65000"/>
                  <a:lumOff val="35000"/>
                </a:schemeClr>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252" y="1938766"/>
            <a:ext cx="1374967" cy="33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487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Proposal </a:t>
            </a:r>
            <a:r>
              <a:rPr lang="en-US" sz="2400" b="1" dirty="0" err="1" smtClean="0">
                <a:solidFill>
                  <a:schemeClr val="bg1"/>
                </a:solidFill>
              </a:rPr>
              <a:t>Brunotti</a:t>
            </a:r>
            <a:endParaRPr lang="en-US" sz="2400" b="1" dirty="0" smtClean="0">
              <a:solidFill>
                <a:schemeClr val="bg1"/>
              </a:solidFill>
            </a:endParaRPr>
          </a:p>
        </p:txBody>
      </p:sp>
      <p:sp>
        <p:nvSpPr>
          <p:cNvPr id="23" name="Rechthoek 22"/>
          <p:cNvSpPr/>
          <p:nvPr/>
        </p:nvSpPr>
        <p:spPr>
          <a:xfrm>
            <a:off x="207615" y="933042"/>
            <a:ext cx="8631692" cy="43968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nl-NL" sz="1200" b="1" dirty="0" smtClean="0">
                <a:solidFill>
                  <a:schemeClr val="tx1"/>
                </a:solidFill>
              </a:rPr>
              <a:t>Doelstelling:</a:t>
            </a:r>
          </a:p>
          <a:p>
            <a:endParaRPr lang="nl-NL" sz="1200" b="1" dirty="0" smtClean="0">
              <a:solidFill>
                <a:schemeClr val="tx1"/>
              </a:solidFill>
            </a:endParaRPr>
          </a:p>
          <a:p>
            <a:pPr marL="171450" indent="-171450">
              <a:buFont typeface="Arial" charset="0"/>
              <a:buChar char="•"/>
            </a:pPr>
            <a:r>
              <a:rPr lang="nl-NL" sz="1200" b="1" dirty="0" smtClean="0">
                <a:solidFill>
                  <a:schemeClr val="tx1"/>
                </a:solidFill>
              </a:rPr>
              <a:t>Activeren van het merk </a:t>
            </a:r>
            <a:r>
              <a:rPr lang="nl-NL" sz="1200" b="1" dirty="0" smtClean="0">
                <a:solidFill>
                  <a:schemeClr val="tx1"/>
                </a:solidFill>
              </a:rPr>
              <a:t>Brunotti / Nikkei </a:t>
            </a:r>
            <a:r>
              <a:rPr lang="nl-NL" sz="1200" b="1" dirty="0" err="1" smtClean="0">
                <a:solidFill>
                  <a:schemeClr val="tx1"/>
                </a:solidFill>
              </a:rPr>
              <a:t>ExtremeX</a:t>
            </a:r>
            <a:r>
              <a:rPr lang="nl-NL" sz="1200" b="1" dirty="0" smtClean="0">
                <a:solidFill>
                  <a:schemeClr val="tx1"/>
                </a:solidFill>
              </a:rPr>
              <a:t> / </a:t>
            </a:r>
            <a:r>
              <a:rPr lang="nl-NL" sz="1200" b="1" dirty="0" err="1" smtClean="0">
                <a:solidFill>
                  <a:schemeClr val="tx1"/>
                </a:solidFill>
              </a:rPr>
              <a:t>Husk</a:t>
            </a:r>
            <a:r>
              <a:rPr lang="nl-NL" sz="1200" b="1" dirty="0" smtClean="0">
                <a:solidFill>
                  <a:schemeClr val="tx1"/>
                </a:solidFill>
              </a:rPr>
              <a:t> </a:t>
            </a:r>
            <a:r>
              <a:rPr lang="nl-NL" sz="1200" b="1" dirty="0" smtClean="0">
                <a:solidFill>
                  <a:schemeClr val="tx1"/>
                </a:solidFill>
              </a:rPr>
              <a:t>op high traffic </a:t>
            </a:r>
            <a:r>
              <a:rPr lang="nl-NL" sz="1200" b="1" dirty="0" err="1" smtClean="0">
                <a:solidFill>
                  <a:schemeClr val="tx1"/>
                </a:solidFill>
              </a:rPr>
              <a:t>locations</a:t>
            </a:r>
            <a:r>
              <a:rPr lang="nl-NL" sz="1200" b="1" dirty="0">
                <a:solidFill>
                  <a:schemeClr val="tx1"/>
                </a:solidFill>
              </a:rPr>
              <a:t> </a:t>
            </a:r>
            <a:r>
              <a:rPr lang="nl-NL" sz="1200" b="1" dirty="0" smtClean="0">
                <a:solidFill>
                  <a:schemeClr val="tx1"/>
                </a:solidFill>
              </a:rPr>
              <a:t>(6 </a:t>
            </a:r>
            <a:r>
              <a:rPr lang="nl-NL" sz="1200" b="1" dirty="0" err="1" smtClean="0">
                <a:solidFill>
                  <a:schemeClr val="tx1"/>
                </a:solidFill>
              </a:rPr>
              <a:t>mio</a:t>
            </a:r>
            <a:r>
              <a:rPr lang="nl-NL" sz="1200" b="1" dirty="0" smtClean="0">
                <a:solidFill>
                  <a:schemeClr val="tx1"/>
                </a:solidFill>
              </a:rPr>
              <a:t> bezoekers)</a:t>
            </a:r>
            <a:br>
              <a:rPr lang="nl-NL" sz="1200" b="1" dirty="0" smtClean="0">
                <a:solidFill>
                  <a:schemeClr val="tx1"/>
                </a:solidFill>
              </a:rPr>
            </a:br>
            <a:endParaRPr lang="nl-NL" sz="1200" b="1" dirty="0" smtClean="0">
              <a:solidFill>
                <a:schemeClr val="tx1"/>
              </a:solidFill>
            </a:endParaRPr>
          </a:p>
          <a:p>
            <a:pPr marL="171450" indent="-171450">
              <a:buFont typeface="Arial" charset="0"/>
              <a:buChar char="•"/>
            </a:pPr>
            <a:r>
              <a:rPr lang="nl-NL" sz="1200" b="1" dirty="0" smtClean="0">
                <a:solidFill>
                  <a:schemeClr val="tx1"/>
                </a:solidFill>
              </a:rPr>
              <a:t>Brunotti</a:t>
            </a:r>
            <a:r>
              <a:rPr lang="nl-NL" sz="1200" b="1" dirty="0" smtClean="0">
                <a:solidFill>
                  <a:schemeClr val="tx1"/>
                </a:solidFill>
              </a:rPr>
              <a:t> </a:t>
            </a:r>
            <a:r>
              <a:rPr lang="nl-NL" sz="1200" b="1" dirty="0" smtClean="0">
                <a:solidFill>
                  <a:schemeClr val="tx1"/>
                </a:solidFill>
              </a:rPr>
              <a:t>zal een Facebook campagne gaan voeren rond de wintersport periode. Hoofdprijs is een Wintersport met je drie beste vrienden en elke week zal een Nikkei Action Cam worden weggegeven. Om deel te nemen aan de promotie zal de consument </a:t>
            </a:r>
            <a:r>
              <a:rPr lang="nl-NL" sz="1200" b="1" dirty="0" smtClean="0">
                <a:solidFill>
                  <a:schemeClr val="tx1"/>
                </a:solidFill>
              </a:rPr>
              <a:t>Brunotti</a:t>
            </a:r>
            <a:r>
              <a:rPr lang="nl-NL" sz="1200" b="1" dirty="0" smtClean="0">
                <a:solidFill>
                  <a:schemeClr val="tx1"/>
                </a:solidFill>
              </a:rPr>
              <a:t> </a:t>
            </a:r>
            <a:r>
              <a:rPr lang="nl-NL" sz="1200" b="1" dirty="0" smtClean="0">
                <a:solidFill>
                  <a:schemeClr val="tx1"/>
                </a:solidFill>
              </a:rPr>
              <a:t>moeten liken op Facebook en zullen zij een Selfie moeten maken in een stoelliftje </a:t>
            </a:r>
            <a:r>
              <a:rPr lang="nl-NL" sz="1200" b="1" dirty="0" smtClean="0">
                <a:solidFill>
                  <a:schemeClr val="tx1"/>
                </a:solidFill>
              </a:rPr>
              <a:t>of bij de boomstammen bij </a:t>
            </a:r>
            <a:r>
              <a:rPr lang="nl-NL" sz="1200" b="1" dirty="0" smtClean="0">
                <a:solidFill>
                  <a:schemeClr val="tx1"/>
                </a:solidFill>
              </a:rPr>
              <a:t>een van de 12 Mediamarkt vestigingen. Hierbij zal Mediamarkt ook worden meegenomen in de communicatie. De prijs zal overhandigd worden bij een van de mediamarkt vestigingen. Hier zal een PR event om heen gebouwd worden.</a:t>
            </a: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Vanuit NIKKEI Action Cam zal ook een promotie gaan lopen. Hierbij zullen wij jullie communicatie meenemen op onze verpakkingen waarbij de consument kans maakt op een vakantie. </a:t>
            </a: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Onderstaande afbeelding zal meegenomen in de communicatie bij Mediamarkt, Bol.com , </a:t>
            </a:r>
            <a:r>
              <a:rPr lang="nl-NL" sz="1200" b="1" dirty="0" err="1" smtClean="0">
                <a:solidFill>
                  <a:schemeClr val="tx1"/>
                </a:solidFill>
              </a:rPr>
              <a:t>Coolblue</a:t>
            </a:r>
            <a:r>
              <a:rPr lang="nl-NL" sz="1200" b="1" dirty="0" smtClean="0">
                <a:solidFill>
                  <a:schemeClr val="tx1"/>
                </a:solidFill>
              </a:rPr>
              <a:t>, Wehkamp, Kijkshop en </a:t>
            </a:r>
            <a:r>
              <a:rPr lang="nl-NL" sz="1200" b="1" dirty="0" err="1" smtClean="0">
                <a:solidFill>
                  <a:schemeClr val="tx1"/>
                </a:solidFill>
              </a:rPr>
              <a:t>Gadgethouse</a:t>
            </a:r>
            <a:r>
              <a:rPr lang="nl-NL" sz="1200" b="1" dirty="0" smtClean="0">
                <a:solidFill>
                  <a:schemeClr val="tx1"/>
                </a:solidFill>
              </a:rPr>
              <a:t>, </a:t>
            </a:r>
            <a:r>
              <a:rPr lang="nl-NL" sz="1200" b="1" dirty="0" err="1" smtClean="0">
                <a:solidFill>
                  <a:schemeClr val="tx1"/>
                </a:solidFill>
              </a:rPr>
              <a:t>KameraExpress</a:t>
            </a:r>
            <a:endParaRPr lang="nl-NL" sz="1200" b="1" dirty="0" smtClean="0">
              <a:solidFill>
                <a:schemeClr val="tx1"/>
              </a:solidFill>
            </a:endParaRP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TBD</a:t>
            </a:r>
          </a:p>
          <a:p>
            <a:endParaRPr lang="nl-NL" sz="1200" b="1" dirty="0" smtClean="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78" y="4309567"/>
            <a:ext cx="3107666" cy="204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173" y="4309566"/>
            <a:ext cx="2095026" cy="213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1FBEFD40-E30A-42EB-BE24-55607A74C527" descr="F6DF8329-EDEA-45CA-8B3D-E09FFD2DFE82@frit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886" y="4280660"/>
            <a:ext cx="2156605" cy="22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415" y="377602"/>
            <a:ext cx="1511510" cy="3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308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err="1" smtClean="0">
                <a:solidFill>
                  <a:schemeClr val="bg1"/>
                </a:solidFill>
              </a:rPr>
              <a:t>Moodboard</a:t>
            </a:r>
            <a:endParaRPr lang="en-US" sz="2400" b="1" dirty="0" smtClean="0">
              <a:solidFill>
                <a:schemeClr val="bg1"/>
              </a:solidFill>
            </a:endParaRPr>
          </a:p>
        </p:txBody>
      </p:sp>
      <p:sp>
        <p:nvSpPr>
          <p:cNvPr id="3" name="Tekstvak 2"/>
          <p:cNvSpPr txBox="1"/>
          <p:nvPr/>
        </p:nvSpPr>
        <p:spPr>
          <a:xfrm>
            <a:off x="2191777" y="1450957"/>
            <a:ext cx="1350336" cy="584775"/>
          </a:xfrm>
          <a:prstGeom prst="rect">
            <a:avLst/>
          </a:prstGeom>
          <a:noFill/>
        </p:spPr>
        <p:txBody>
          <a:bodyPr wrap="square" rtlCol="0">
            <a:spAutoFit/>
          </a:bodyPr>
          <a:lstStyle/>
          <a:p>
            <a:r>
              <a:rPr lang="nl-NL" sz="3200" b="1" dirty="0" smtClean="0">
                <a:solidFill>
                  <a:schemeClr val="bg1"/>
                </a:solidFill>
              </a:rPr>
              <a:t>NIKKEI</a:t>
            </a:r>
            <a:endParaRPr lang="nl-NL" sz="32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71" y="976504"/>
            <a:ext cx="8613887" cy="344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9140"/>
          <a:stretch/>
        </p:blipFill>
        <p:spPr bwMode="auto">
          <a:xfrm>
            <a:off x="1911972" y="4503273"/>
            <a:ext cx="1909840" cy="191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1535" y="4503273"/>
            <a:ext cx="2809105" cy="193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506" y="4503273"/>
            <a:ext cx="1875952" cy="191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3652" y="1027967"/>
            <a:ext cx="3150530" cy="7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rotWithShape="1">
          <a:blip r:embed="rId8">
            <a:extLst>
              <a:ext uri="{28A0092B-C50C-407E-A947-70E740481C1C}">
                <a14:useLocalDpi xmlns:a14="http://schemas.microsoft.com/office/drawing/2010/main" val="0"/>
              </a:ext>
            </a:extLst>
          </a:blip>
          <a:srcRect l="9078"/>
          <a:stretch/>
        </p:blipFill>
        <p:spPr>
          <a:xfrm>
            <a:off x="276050" y="4503272"/>
            <a:ext cx="1842931" cy="2026923"/>
          </a:xfrm>
          <a:prstGeom prst="rect">
            <a:avLst/>
          </a:prstGeom>
        </p:spPr>
      </p:pic>
      <p:pic>
        <p:nvPicPr>
          <p:cNvPr id="18" name="Picture 7" descr="logo-na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99" y="1087644"/>
            <a:ext cx="1437703" cy="37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4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972" r="-1"/>
          <a:stretch/>
        </p:blipFill>
        <p:spPr bwMode="auto">
          <a:xfrm>
            <a:off x="1373594" y="1749152"/>
            <a:ext cx="4337039" cy="316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Instore </a:t>
            </a:r>
            <a:r>
              <a:rPr lang="en-US" sz="2400" b="1" dirty="0" smtClean="0">
                <a:solidFill>
                  <a:schemeClr val="bg1"/>
                </a:solidFill>
              </a:rPr>
              <a:t>display</a:t>
            </a:r>
            <a:r>
              <a:rPr lang="en-US" sz="2400" b="1" dirty="0" smtClean="0">
                <a:solidFill>
                  <a:schemeClr val="bg1"/>
                </a:solidFill>
              </a:rPr>
              <a:t>  MSH - </a:t>
            </a:r>
            <a:r>
              <a:rPr lang="en-US" sz="2400" b="1" dirty="0" smtClean="0">
                <a:solidFill>
                  <a:schemeClr val="bg1"/>
                </a:solidFill>
              </a:rPr>
              <a:t>Selfie</a:t>
            </a:r>
          </a:p>
        </p:txBody>
      </p:sp>
      <p:sp>
        <p:nvSpPr>
          <p:cNvPr id="2" name="Rechthoek 1"/>
          <p:cNvSpPr/>
          <p:nvPr/>
        </p:nvSpPr>
        <p:spPr>
          <a:xfrm>
            <a:off x="1373592" y="4696504"/>
            <a:ext cx="4337039" cy="212651"/>
          </a:xfrm>
          <a:prstGeom prst="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99111"/>
                    </a14:imgEffect>
                  </a14:imgLayer>
                </a14:imgProps>
              </a:ext>
              <a:ext uri="{28A0092B-C50C-407E-A947-70E740481C1C}">
                <a14:useLocalDpi xmlns:a14="http://schemas.microsoft.com/office/drawing/2010/main" val="0"/>
              </a:ext>
            </a:extLst>
          </a:blip>
          <a:srcRect b="7433"/>
          <a:stretch/>
        </p:blipFill>
        <p:spPr bwMode="auto">
          <a:xfrm>
            <a:off x="1586653" y="1530338"/>
            <a:ext cx="3753098" cy="3311569"/>
          </a:xfrm>
          <a:prstGeom prst="rect">
            <a:avLst/>
          </a:prstGeom>
          <a:noFill/>
          <a:ln w="9525">
            <a:solidFill>
              <a:schemeClr val="tx1"/>
            </a:solidFill>
            <a:miter lim="800000"/>
            <a:headEnd/>
            <a:tailEnd/>
          </a:ln>
          <a:extLst/>
        </p:spPr>
      </p:pic>
      <p:sp>
        <p:nvSpPr>
          <p:cNvPr id="16" name="Tekstvak 15"/>
          <p:cNvSpPr txBox="1"/>
          <p:nvPr/>
        </p:nvSpPr>
        <p:spPr>
          <a:xfrm>
            <a:off x="207615" y="5927981"/>
            <a:ext cx="7980989" cy="646331"/>
          </a:xfrm>
          <a:prstGeom prst="rect">
            <a:avLst/>
          </a:prstGeom>
          <a:noFill/>
        </p:spPr>
        <p:txBody>
          <a:bodyPr wrap="square" rtlCol="0">
            <a:spAutoFit/>
          </a:bodyPr>
          <a:lstStyle/>
          <a:p>
            <a:r>
              <a:rPr lang="nl-NL" sz="1200" b="1" dirty="0" smtClean="0"/>
              <a:t>Periode: </a:t>
            </a:r>
            <a:r>
              <a:rPr lang="nl-NL" sz="1200" b="1" dirty="0" smtClean="0"/>
              <a:t>nov/dec/jan </a:t>
            </a:r>
            <a:r>
              <a:rPr lang="nl-NL" sz="1200" b="1" dirty="0" smtClean="0"/>
              <a:t>(12 weken)</a:t>
            </a:r>
          </a:p>
          <a:p>
            <a:r>
              <a:rPr lang="nl-NL" sz="1200" b="1" dirty="0" smtClean="0"/>
              <a:t>Traffic: 6 </a:t>
            </a:r>
            <a:r>
              <a:rPr lang="nl-NL" sz="1200" b="1" dirty="0" err="1" smtClean="0"/>
              <a:t>mio</a:t>
            </a:r>
            <a:r>
              <a:rPr lang="nl-NL" sz="1200" b="1" dirty="0" smtClean="0"/>
              <a:t> bezoekers in de drukste maanden van het jaar</a:t>
            </a:r>
          </a:p>
          <a:p>
            <a:r>
              <a:rPr lang="nl-NL" sz="1200" b="1" dirty="0" smtClean="0"/>
              <a:t>Locatie bij de entree Mediamarkt</a:t>
            </a:r>
          </a:p>
        </p:txBody>
      </p:sp>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6575860" y="4442499"/>
            <a:ext cx="538725" cy="46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1373594" y="1053980"/>
            <a:ext cx="4337039" cy="69517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2475" y="1177292"/>
            <a:ext cx="1978804" cy="47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7924" y="1878222"/>
            <a:ext cx="582582" cy="24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descr="C:\Users\j.schipper\AppData\Local\Microsoft\Windows\Temporary Internet Files\Content.Outlook\93W8141C\NIKKEI-EXTREMEX6-HUSK-2.jpg"/>
          <p:cNvPicPr>
            <a:picLocks noChangeAspect="1" noChangeArrowheads="1"/>
          </p:cNvPicPr>
          <p:nvPr/>
        </p:nvPicPr>
        <p:blipFill rotWithShape="1">
          <a:blip r:embed="rId9">
            <a:extLst>
              <a:ext uri="{28A0092B-C50C-407E-A947-70E740481C1C}">
                <a14:useLocalDpi xmlns:a14="http://schemas.microsoft.com/office/drawing/2010/main" val="0"/>
              </a:ext>
            </a:extLst>
          </a:blip>
          <a:srcRect l="11324" t="11849" r="5806" b="8775"/>
          <a:stretch/>
        </p:blipFill>
        <p:spPr bwMode="auto">
          <a:xfrm>
            <a:off x="6172362" y="3117114"/>
            <a:ext cx="1345722" cy="12897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logo-na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1058" y="1243857"/>
            <a:ext cx="1307202" cy="34510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858595" y="5743315"/>
            <a:ext cx="3434530" cy="369332"/>
          </a:xfrm>
          <a:prstGeom prst="rect">
            <a:avLst/>
          </a:prstGeom>
        </p:spPr>
        <p:txBody>
          <a:bodyPr wrap="none">
            <a:spAutoFit/>
          </a:bodyPr>
          <a:lstStyle/>
          <a:p>
            <a:r>
              <a:rPr lang="nl-NL" dirty="0"/>
              <a:t>http://www.boomwoodcarving.nl/</a:t>
            </a:r>
          </a:p>
        </p:txBody>
      </p:sp>
      <p:pic>
        <p:nvPicPr>
          <p:cNvPr id="20" name="1FBEFD40-E30A-42EB-BE24-55607A74C527" descr="F6DF8329-EDEA-45CA-8B3D-E09FFD2DFE82@fritz"/>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362" y="1838872"/>
            <a:ext cx="1245089" cy="12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976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185306</TotalTime>
  <Words>380</Words>
  <Application>Microsoft Office PowerPoint</Application>
  <PresentationFormat>Diavoorstelling (4:3)</PresentationFormat>
  <Paragraphs>189</Paragraphs>
  <Slides>14</Slides>
  <Notes>12</Notes>
  <HiddenSlides>0</HiddenSlides>
  <MMClips>0</MMClips>
  <ScaleCrop>false</ScaleCrop>
  <HeadingPairs>
    <vt:vector size="4" baseType="variant">
      <vt:variant>
        <vt:lpstr>Thema</vt:lpstr>
      </vt:variant>
      <vt:variant>
        <vt:i4>1</vt:i4>
      </vt:variant>
      <vt:variant>
        <vt:lpstr>Diatitels</vt:lpstr>
      </vt:variant>
      <vt:variant>
        <vt:i4>14</vt:i4>
      </vt:variant>
    </vt:vector>
  </HeadingPairs>
  <TitlesOfParts>
    <vt:vector size="15" baseType="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Jochem Schipper</dc:creator>
  <cp:lastModifiedBy>Jochem Schipper</cp:lastModifiedBy>
  <cp:revision>447</cp:revision>
  <cp:lastPrinted>2016-09-29T16:31:38Z</cp:lastPrinted>
  <dcterms:created xsi:type="dcterms:W3CDTF">2014-08-29T20:05:45Z</dcterms:created>
  <dcterms:modified xsi:type="dcterms:W3CDTF">2016-10-02T10:17:41Z</dcterms:modified>
</cp:coreProperties>
</file>