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1" r:id="rId2"/>
    <p:sldId id="316" r:id="rId3"/>
    <p:sldId id="329" r:id="rId4"/>
    <p:sldId id="314" r:id="rId5"/>
    <p:sldId id="315" r:id="rId6"/>
    <p:sldId id="320" r:id="rId7"/>
    <p:sldId id="327" r:id="rId8"/>
    <p:sldId id="328" r:id="rId9"/>
    <p:sldId id="324" r:id="rId10"/>
    <p:sldId id="332" r:id="rId11"/>
  </p:sldIdLst>
  <p:sldSz cx="9144000" cy="6858000" type="screen4x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C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24" autoAdjust="0"/>
    <p:restoredTop sz="95392" autoAdjust="0"/>
  </p:normalViewPr>
  <p:slideViewPr>
    <p:cSldViewPr snapToGrid="0" snapToObjects="1">
      <p:cViewPr varScale="1">
        <p:scale>
          <a:sx n="112" d="100"/>
          <a:sy n="112" d="100"/>
        </p:scale>
        <p:origin x="90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62" d="100"/>
        <a:sy n="262" d="100"/>
      </p:scale>
      <p:origin x="0" y="21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99C0B-0B0C-B947-A128-C58F5DB4835C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59E69B-A0C8-3648-A1FC-6739E136A36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20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9E69B-A0C8-3648-A1FC-6739E136A3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36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9E69B-A0C8-3648-A1FC-6739E136A3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36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9E69B-A0C8-3648-A1FC-6739E136A3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36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9E69B-A0C8-3648-A1FC-6739E136A3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36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9E69B-A0C8-3648-A1FC-6739E136A3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36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9E69B-A0C8-3648-A1FC-6739E136A3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50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9E69B-A0C8-3648-A1FC-6739E136A3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119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9E69B-A0C8-3648-A1FC-6739E136A3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50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75E4B-07C6-FB4A-BA37-FBADEE5D9624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DCD-709A-924A-8B36-FA2E93A8C5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62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75E4B-07C6-FB4A-BA37-FBADEE5D9624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DCD-709A-924A-8B36-FA2E93A8C5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13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75E4B-07C6-FB4A-BA37-FBADEE5D9624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DCD-709A-924A-8B36-FA2E93A8C5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67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75E4B-07C6-FB4A-BA37-FBADEE5D9624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DCD-709A-924A-8B36-FA2E93A8C5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70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75E4B-07C6-FB4A-BA37-FBADEE5D9624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DCD-709A-924A-8B36-FA2E93A8C5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57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75E4B-07C6-FB4A-BA37-FBADEE5D9624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DCD-709A-924A-8B36-FA2E93A8C5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66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75E4B-07C6-FB4A-BA37-FBADEE5D9624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DCD-709A-924A-8B36-FA2E93A8C5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6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75E4B-07C6-FB4A-BA37-FBADEE5D9624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DCD-709A-924A-8B36-FA2E93A8C5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25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75E4B-07C6-FB4A-BA37-FBADEE5D9624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DCD-709A-924A-8B36-FA2E93A8C5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995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75E4B-07C6-FB4A-BA37-FBADEE5D9624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DCD-709A-924A-8B36-FA2E93A8C5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4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75E4B-07C6-FB4A-BA37-FBADEE5D9624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DCD-709A-924A-8B36-FA2E93A8C5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00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75E4B-07C6-FB4A-BA37-FBADEE5D9624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E7DCD-709A-924A-8B36-FA2E93A8C5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8.png"/><Relationship Id="rId4" Type="http://schemas.openxmlformats.org/officeDocument/2006/relationships/image" Target="../media/image13.jp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2" y="1615155"/>
            <a:ext cx="9123418" cy="4914700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708973" y="505963"/>
            <a:ext cx="7726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JOINT PROMOTION PLAN</a:t>
            </a:r>
            <a:endParaRPr lang="nl-NL" sz="4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95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7615" y="329614"/>
            <a:ext cx="8631692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Social Media NIKKEI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4" y="967531"/>
            <a:ext cx="3959049" cy="344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175" y="967531"/>
            <a:ext cx="4254138" cy="328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8"/>
          <a:stretch/>
        </p:blipFill>
        <p:spPr bwMode="auto">
          <a:xfrm>
            <a:off x="951707" y="3325645"/>
            <a:ext cx="3102538" cy="341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124" y="2955903"/>
            <a:ext cx="1312121" cy="517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0886" y="329614"/>
            <a:ext cx="2168421" cy="461664"/>
          </a:xfrm>
          <a:prstGeom prst="rect">
            <a:avLst/>
          </a:prstGeom>
        </p:spPr>
      </p:pic>
      <p:pic>
        <p:nvPicPr>
          <p:cNvPr id="2050" name="Picture 2" descr="http://www.ilovefashionnews.nl/wordpress/wp-content/uploads/2014/01/gogoviptrip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886" y="1323702"/>
            <a:ext cx="1945192" cy="120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615" y="329597"/>
            <a:ext cx="2168421" cy="461664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2263021"/>
            <a:ext cx="666750" cy="2667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7634" y="3176823"/>
            <a:ext cx="666750" cy="26670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0008" y="1926711"/>
            <a:ext cx="2050877" cy="82035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0886" y="3617965"/>
            <a:ext cx="1931641" cy="772656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7634" y="1044242"/>
            <a:ext cx="267088" cy="10683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6812551" y="992320"/>
            <a:ext cx="718458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600" dirty="0" smtClean="0">
                <a:solidFill>
                  <a:schemeClr val="bg1">
                    <a:lumMod val="50000"/>
                  </a:schemeClr>
                </a:solidFill>
                <a:latin typeface="Calibri (Hoofdtekst)"/>
              </a:rPr>
              <a:t>Nikkei x </a:t>
            </a:r>
            <a:r>
              <a:rPr lang="nl-NL" sz="600" dirty="0" err="1" smtClean="0">
                <a:solidFill>
                  <a:schemeClr val="bg1">
                    <a:lumMod val="50000"/>
                  </a:schemeClr>
                </a:solidFill>
                <a:latin typeface="Calibri (Hoofdtekst)"/>
              </a:rPr>
              <a:t>GoGo</a:t>
            </a:r>
            <a:endParaRPr lang="nl-NL" sz="600" dirty="0">
              <a:solidFill>
                <a:schemeClr val="bg1">
                  <a:lumMod val="50000"/>
                </a:schemeClr>
              </a:solidFill>
              <a:latin typeface="Calibri (Hoofdtekst)"/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4546146" y="1430610"/>
            <a:ext cx="718458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600" dirty="0" smtClean="0">
                <a:solidFill>
                  <a:schemeClr val="bg1">
                    <a:lumMod val="50000"/>
                  </a:schemeClr>
                </a:solidFill>
                <a:latin typeface="Calibri (Hoofdtekst)"/>
              </a:rPr>
              <a:t>Nikkei x </a:t>
            </a:r>
            <a:r>
              <a:rPr lang="nl-NL" sz="600" dirty="0" err="1" smtClean="0">
                <a:solidFill>
                  <a:schemeClr val="bg1">
                    <a:lumMod val="50000"/>
                  </a:schemeClr>
                </a:solidFill>
                <a:latin typeface="Calibri (Hoofdtekst)"/>
              </a:rPr>
              <a:t>GoGo</a:t>
            </a:r>
            <a:endParaRPr lang="nl-NL" sz="600" dirty="0">
              <a:solidFill>
                <a:schemeClr val="bg1">
                  <a:lumMod val="50000"/>
                </a:schemeClr>
              </a:solidFill>
              <a:latin typeface="Calibri (Hoofdtekst)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4540167" y="1588157"/>
            <a:ext cx="206358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nl-NL" sz="800" dirty="0" smtClean="0"/>
              <a:t>Leg jou </a:t>
            </a:r>
            <a:r>
              <a:rPr lang="nl-NL" sz="800" dirty="0" err="1" smtClean="0"/>
              <a:t>GoGo</a:t>
            </a:r>
            <a:r>
              <a:rPr lang="nl-NL" sz="800" dirty="0" smtClean="0"/>
              <a:t> vakantie vast en beleef hem elke keer opnieuw met de Nikkei </a:t>
            </a:r>
            <a:r>
              <a:rPr lang="nl-NL" sz="800" dirty="0" err="1" smtClean="0"/>
              <a:t>ExtremeX</a:t>
            </a:r>
            <a:endParaRPr lang="nl-NL" sz="8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8668" y="3162185"/>
            <a:ext cx="1840352" cy="122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5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W:\NIKKEI\IMAGES\NIKKEI-EXTREMEX6-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752" y="3955310"/>
            <a:ext cx="2161783" cy="217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:\NIKKEI\IMAGES\NIKKEI-EXTREMEX6-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335" y="4126224"/>
            <a:ext cx="2360428" cy="236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W:\NIKKEI\IMAGES\NIKKEI-EXTREMEX6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601" y="1061137"/>
            <a:ext cx="2797161" cy="279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:\NIKKEI\IMAGES\NIKKEI-EXTREMEX6-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763" y="1212533"/>
            <a:ext cx="2494368" cy="249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j.schipper\AppData\Local\Microsoft\Windows\Temporary Internet Files\Content.Outlook\93W8141C\NIKKEI-EXTREMEX6-HUSK-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4" t="11849" r="5806" b="8775"/>
          <a:stretch/>
        </p:blipFill>
        <p:spPr bwMode="auto">
          <a:xfrm>
            <a:off x="457199" y="3725943"/>
            <a:ext cx="2902689" cy="278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:\NIKKEI\IMAGES\NIKKEI-EXTREMEX6-1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615" y="1061138"/>
            <a:ext cx="3065086" cy="306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2617" y="269558"/>
            <a:ext cx="4429125" cy="942975"/>
          </a:xfrm>
          <a:prstGeom prst="rect">
            <a:avLst/>
          </a:prstGeom>
        </p:spPr>
      </p:pic>
      <p:pic>
        <p:nvPicPr>
          <p:cNvPr id="10242" name="Picture 2" descr="http://www.gogoblog.nl/wp-content/uploads/2014/09/jongerenvakantie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1" r="6584"/>
          <a:stretch/>
        </p:blipFill>
        <p:spPr bwMode="auto">
          <a:xfrm>
            <a:off x="1102407" y="4572266"/>
            <a:ext cx="1264778" cy="69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83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7615" y="329614"/>
            <a:ext cx="8631692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NIKKEI Portfolio Action cams </a:t>
            </a:r>
          </a:p>
        </p:txBody>
      </p:sp>
      <p:sp>
        <p:nvSpPr>
          <p:cNvPr id="3" name="AutoShape 2" descr="Afbeeldingsresultaat voor husk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"/>
          <a:stretch/>
        </p:blipFill>
        <p:spPr bwMode="auto">
          <a:xfrm>
            <a:off x="429370" y="1208591"/>
            <a:ext cx="8484722" cy="3955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429370" y="5396308"/>
            <a:ext cx="4986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/>
              <a:t>New </a:t>
            </a:r>
            <a:r>
              <a:rPr lang="nl-NL" sz="2000" b="1" dirty="0" err="1" smtClean="0"/>
              <a:t>models</a:t>
            </a:r>
            <a:r>
              <a:rPr lang="nl-NL" sz="2000" b="1" dirty="0" smtClean="0"/>
              <a:t> Q3: </a:t>
            </a:r>
            <a:r>
              <a:rPr lang="nl-NL" sz="2000" b="1" dirty="0" smtClean="0"/>
              <a:t>ExtremeX2 </a:t>
            </a:r>
          </a:p>
          <a:p>
            <a:endParaRPr lang="nl-NL" sz="2000" b="1" dirty="0" smtClean="0"/>
          </a:p>
          <a:p>
            <a:r>
              <a:rPr lang="nl-NL" sz="2000" b="1" dirty="0"/>
              <a:t>	</a:t>
            </a:r>
            <a:r>
              <a:rPr lang="nl-NL" sz="2000" b="1" dirty="0" smtClean="0"/>
              <a:t>		Q4:</a:t>
            </a:r>
            <a:r>
              <a:rPr lang="nl-NL" sz="2000" b="1" dirty="0" smtClean="0"/>
              <a:t> ExtremeX360</a:t>
            </a:r>
            <a:endParaRPr lang="nl-NL" sz="2000" b="1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886" y="329615"/>
            <a:ext cx="2168421" cy="46166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15" y="329597"/>
            <a:ext cx="2168421" cy="46166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1826" y="5199472"/>
            <a:ext cx="591313" cy="63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0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7615" y="329614"/>
            <a:ext cx="8631692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NIKKEI 4K SPECS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3796446" y="1066800"/>
            <a:ext cx="492442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haroni" panose="02010803020104030203" pitchFamily="2" charset="-79"/>
              </a:rPr>
              <a:t>NIKKEI </a:t>
            </a:r>
            <a:r>
              <a:rPr lang="nl-N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haroni" panose="02010803020104030203" pitchFamily="2" charset="-79"/>
              </a:rPr>
              <a:t>ExtremeX6 4K</a:t>
            </a:r>
            <a:endParaRPr lang="nl-NL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haroni" panose="02010803020104030203" pitchFamily="2" charset="-79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haroni" panose="02010803020104030203" pitchFamily="2" charset="-79"/>
              </a:rPr>
              <a:t>4K (3840*2160) </a:t>
            </a:r>
            <a:r>
              <a:rPr lang="nl-N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haroni" panose="02010803020104030203" pitchFamily="2" charset="-79"/>
              </a:rPr>
              <a:t>30fps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haroni" panose="02010803020104030203" pitchFamily="2" charset="-79"/>
              </a:rPr>
              <a:t>Full HD (1080P) 60fps</a:t>
            </a:r>
            <a:endParaRPr lang="nl-NL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haroni" panose="02010803020104030203" pitchFamily="2" charset="-79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haroni" panose="02010803020104030203" pitchFamily="2" charset="-79"/>
              </a:rPr>
              <a:t>16 Mega-pixels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haroni" panose="02010803020104030203" pitchFamily="2" charset="-79"/>
              </a:rPr>
              <a:t>Wifi </a:t>
            </a:r>
            <a:r>
              <a:rPr lang="nl-NL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haroni" panose="02010803020104030203" pitchFamily="2" charset="-79"/>
              </a:rPr>
              <a:t>with</a:t>
            </a:r>
            <a:r>
              <a:rPr lang="nl-N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haroni" panose="02010803020104030203" pitchFamily="2" charset="-79"/>
              </a:rPr>
              <a:t> App (Android / IOS / WM)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haroni" panose="02010803020104030203" pitchFamily="2" charset="-79"/>
              </a:rPr>
              <a:t>W</a:t>
            </a:r>
            <a:r>
              <a:rPr lang="nl-N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haroni" panose="02010803020104030203" pitchFamily="2" charset="-79"/>
              </a:rPr>
              <a:t>aterproof 60m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haroni" panose="02010803020104030203" pitchFamily="2" charset="-79"/>
              </a:rPr>
              <a:t>2.0 inch screen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haroni" panose="02010803020104030203" pitchFamily="2" charset="-79"/>
              </a:rPr>
              <a:t>Mounting</a:t>
            </a:r>
            <a:r>
              <a:rPr lang="nl-N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haroni" panose="02010803020104030203" pitchFamily="2" charset="-79"/>
              </a:rPr>
              <a:t> </a:t>
            </a:r>
            <a:r>
              <a:rPr lang="nl-NL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haroni" panose="02010803020104030203" pitchFamily="2" charset="-79"/>
              </a:rPr>
              <a:t>accessories</a:t>
            </a:r>
            <a:r>
              <a:rPr lang="nl-N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haroni" panose="02010803020104030203" pitchFamily="2" charset="-79"/>
              </a:rPr>
              <a:t> </a:t>
            </a:r>
            <a:r>
              <a:rPr lang="nl-NL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haroni" panose="02010803020104030203" pitchFamily="2" charset="-79"/>
              </a:rPr>
              <a:t>included</a:t>
            </a:r>
            <a:endParaRPr lang="nl-NL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haroni" panose="02010803020104030203" pitchFamily="2" charset="-79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haroni" panose="02010803020104030203" pitchFamily="2" charset="-79"/>
              </a:rPr>
              <a:t>RRP 119 euro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haroni" panose="02010803020104030203" pitchFamily="2" charset="-79"/>
            </a:endParaRPr>
          </a:p>
        </p:txBody>
      </p:sp>
      <p:pic>
        <p:nvPicPr>
          <p:cNvPr id="13" name="Picture 2" descr="\\elm-ad01\data\Inkoop\Content\Brosfuture cameras\X4DW\4K Action cam X4DW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3426865" y="6193933"/>
            <a:ext cx="5031334" cy="17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Afbeeldingsresultaat voor husk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35432"/>
            <a:ext cx="3253339" cy="3339966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0886" y="329597"/>
            <a:ext cx="2168421" cy="461664"/>
          </a:xfrm>
          <a:prstGeom prst="rect">
            <a:avLst/>
          </a:prstGeom>
        </p:spPr>
      </p:pic>
      <p:pic>
        <p:nvPicPr>
          <p:cNvPr id="1026" name="Picture 2" descr="http://www.ilovefashionnews.nl/wordpress/wp-content/uploads/2014/01/gogoviptri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865" y="5099370"/>
            <a:ext cx="1765425" cy="109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cpt.www.gogoblog.nl/wp-content/uploads/2014/09/CC140726-Recovery-KennethG-Starbeach-16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304" y="5108638"/>
            <a:ext cx="1638205" cy="109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cpt.www.gogoblog.nl/wp-content/uploads/2015/11/20150811-Boottrip-HR-068-752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509" y="5104644"/>
            <a:ext cx="1633933" cy="108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\\elm-ad01\data\Inkoop\Content\Brosfuture cameras\X4DW\4K Action cam X4DW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3426865" y="4930060"/>
            <a:ext cx="5021864" cy="19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15" y="329597"/>
            <a:ext cx="2168421" cy="46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0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7615" y="329614"/>
            <a:ext cx="8631692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INBOX</a:t>
            </a:r>
          </a:p>
        </p:txBody>
      </p:sp>
      <p:pic>
        <p:nvPicPr>
          <p:cNvPr id="1027" name="Picture 3" descr="\\elm-ad01\data\Inkoop\Content\Brosfuture cameras\X1CW\accesori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658" y="938218"/>
            <a:ext cx="6679449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6425240" y="5749890"/>
            <a:ext cx="866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Packaging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886" y="329614"/>
            <a:ext cx="2168421" cy="46166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15" y="329597"/>
            <a:ext cx="2168421" cy="46166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9831" y="4780590"/>
            <a:ext cx="559454" cy="82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4065"/>
            <a:ext cx="9144000" cy="4925786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708973" y="505963"/>
            <a:ext cx="7726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JOINT PROMOTION</a:t>
            </a:r>
            <a:endParaRPr lang="nl-NL" sz="4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548" y="1322401"/>
            <a:ext cx="2168421" cy="46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8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7615" y="329614"/>
            <a:ext cx="8631692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Proposal GOGO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23" name="Rechthoek 22"/>
          <p:cNvSpPr/>
          <p:nvPr/>
        </p:nvSpPr>
        <p:spPr>
          <a:xfrm>
            <a:off x="207615" y="933041"/>
            <a:ext cx="8631692" cy="568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NL" sz="1200" b="1" dirty="0" smtClean="0">
                <a:solidFill>
                  <a:schemeClr val="tx1"/>
                </a:solidFill>
              </a:rPr>
              <a:t>Samenwerking </a:t>
            </a:r>
            <a:r>
              <a:rPr lang="nl-NL" sz="1200" b="1" dirty="0" err="1" smtClean="0">
                <a:solidFill>
                  <a:schemeClr val="tx1"/>
                </a:solidFill>
              </a:rPr>
              <a:t>GoGo</a:t>
            </a:r>
            <a:r>
              <a:rPr lang="nl-NL" sz="1200" b="1" dirty="0" smtClean="0">
                <a:solidFill>
                  <a:schemeClr val="tx1"/>
                </a:solidFill>
              </a:rPr>
              <a:t>:</a:t>
            </a:r>
            <a:endParaRPr lang="nl-NL" sz="1200" b="1" dirty="0" smtClean="0">
              <a:solidFill>
                <a:schemeClr val="tx1"/>
              </a:solidFill>
            </a:endParaRPr>
          </a:p>
          <a:p>
            <a:endParaRPr lang="nl-NL" sz="1200" b="1" dirty="0" smtClean="0">
              <a:solidFill>
                <a:schemeClr val="tx1"/>
              </a:solidFill>
            </a:endParaRPr>
          </a:p>
          <a:p>
            <a:pPr marL="171450" indent="-171450">
              <a:buFont typeface="Arial" charset="0"/>
              <a:buChar char="•"/>
            </a:pPr>
            <a:r>
              <a:rPr lang="nl-NL" sz="1200" b="1" dirty="0" smtClean="0">
                <a:solidFill>
                  <a:schemeClr val="tx1"/>
                </a:solidFill>
              </a:rPr>
              <a:t>Start activatie game – beschikking stellen van te winnen camera’s</a:t>
            </a:r>
            <a:r>
              <a:rPr lang="nl-NL" sz="1200" b="1" dirty="0" smtClean="0">
                <a:solidFill>
                  <a:schemeClr val="tx1"/>
                </a:solidFill>
              </a:rPr>
              <a:t/>
            </a:r>
            <a:br>
              <a:rPr lang="nl-NL" sz="1200" b="1" dirty="0" smtClean="0">
                <a:solidFill>
                  <a:schemeClr val="tx1"/>
                </a:solidFill>
              </a:rPr>
            </a:br>
            <a:endParaRPr lang="nl-NL" sz="1200" b="1" dirty="0" smtClean="0">
              <a:solidFill>
                <a:schemeClr val="tx1"/>
              </a:solidFill>
            </a:endParaRPr>
          </a:p>
          <a:p>
            <a:pPr marL="171450" indent="-171450">
              <a:buFont typeface="Arial" charset="0"/>
              <a:buChar char="•"/>
            </a:pPr>
            <a:r>
              <a:rPr lang="nl-NL" sz="1200" b="1" dirty="0" smtClean="0">
                <a:solidFill>
                  <a:schemeClr val="tx1"/>
                </a:solidFill>
              </a:rPr>
              <a:t>Winacties – beschikking stellen van Action </a:t>
            </a:r>
            <a:r>
              <a:rPr lang="nl-NL" sz="1200" b="1" dirty="0" err="1" smtClean="0">
                <a:solidFill>
                  <a:schemeClr val="tx1"/>
                </a:solidFill>
              </a:rPr>
              <a:t>cam’s</a:t>
            </a:r>
            <a:endParaRPr lang="nl-NL" sz="1200" b="1" dirty="0" smtClean="0">
              <a:solidFill>
                <a:schemeClr val="tx1"/>
              </a:solidFill>
            </a:endParaRPr>
          </a:p>
          <a:p>
            <a:pPr marL="171450" indent="-171450">
              <a:buFont typeface="Arial" charset="0"/>
              <a:buChar char="•"/>
            </a:pPr>
            <a:endParaRPr lang="nl-NL" sz="1200" b="1" dirty="0">
              <a:solidFill>
                <a:schemeClr val="tx1"/>
              </a:solidFill>
            </a:endParaRPr>
          </a:p>
          <a:p>
            <a:pPr marL="171450" indent="-171450">
              <a:buFont typeface="Arial" charset="0"/>
              <a:buChar char="•"/>
            </a:pPr>
            <a:r>
              <a:rPr lang="nl-NL" sz="1200" b="1" dirty="0" smtClean="0">
                <a:solidFill>
                  <a:schemeClr val="tx1"/>
                </a:solidFill>
              </a:rPr>
              <a:t>Joint promotion – Ongeveer 1000 </a:t>
            </a:r>
            <a:r>
              <a:rPr lang="nl-NL" sz="1200" b="1" dirty="0" err="1" smtClean="0">
                <a:solidFill>
                  <a:schemeClr val="tx1"/>
                </a:solidFill>
              </a:rPr>
              <a:t>cam’s</a:t>
            </a:r>
            <a:r>
              <a:rPr lang="nl-NL" sz="1200" b="1" dirty="0" smtClean="0">
                <a:solidFill>
                  <a:schemeClr val="tx1"/>
                </a:solidFill>
              </a:rPr>
              <a:t> inkopen voor de periode December – Januari</a:t>
            </a:r>
          </a:p>
          <a:p>
            <a:pPr marL="628650" lvl="1" indent="-171450">
              <a:buFont typeface="Arial" charset="0"/>
              <a:buChar char="•"/>
            </a:pPr>
            <a:r>
              <a:rPr lang="nl-NL" sz="1200" b="1" dirty="0" smtClean="0">
                <a:solidFill>
                  <a:schemeClr val="tx1"/>
                </a:solidFill>
              </a:rPr>
              <a:t>Doel: weggeven bij boeking</a:t>
            </a:r>
          </a:p>
          <a:p>
            <a:pPr marL="628650" lvl="1" indent="-171450">
              <a:buFont typeface="Arial" charset="0"/>
              <a:buChar char="•"/>
            </a:pPr>
            <a:r>
              <a:rPr lang="nl-NL" sz="1200" b="1" dirty="0" smtClean="0">
                <a:solidFill>
                  <a:schemeClr val="tx1"/>
                </a:solidFill>
              </a:rPr>
              <a:t>Elmarc: Ontwerpen speciale </a:t>
            </a:r>
            <a:r>
              <a:rPr lang="nl-NL" sz="1200" b="1" dirty="0" err="1" smtClean="0">
                <a:solidFill>
                  <a:schemeClr val="tx1"/>
                </a:solidFill>
              </a:rPr>
              <a:t>GoGo</a:t>
            </a:r>
            <a:r>
              <a:rPr lang="nl-NL" sz="1200" b="1" dirty="0" smtClean="0">
                <a:solidFill>
                  <a:schemeClr val="tx1"/>
                </a:solidFill>
              </a:rPr>
              <a:t> verpakking bij de </a:t>
            </a:r>
            <a:r>
              <a:rPr lang="nl-NL" sz="1200" b="1" dirty="0" err="1" smtClean="0">
                <a:solidFill>
                  <a:schemeClr val="tx1"/>
                </a:solidFill>
              </a:rPr>
              <a:t>cam</a:t>
            </a:r>
            <a:r>
              <a:rPr lang="nl-NL" sz="1200" b="1" dirty="0" smtClean="0">
                <a:solidFill>
                  <a:schemeClr val="tx1"/>
                </a:solidFill>
              </a:rPr>
              <a:t>, speciale inkoopprijs</a:t>
            </a:r>
          </a:p>
          <a:p>
            <a:endParaRPr lang="nl-NL" sz="1200" b="1" dirty="0">
              <a:solidFill>
                <a:schemeClr val="tx1"/>
              </a:solidFill>
            </a:endParaRPr>
          </a:p>
          <a:p>
            <a:pPr marL="171450" indent="-171450">
              <a:buFont typeface="Arial" charset="0"/>
              <a:buChar char="•"/>
            </a:pPr>
            <a:r>
              <a:rPr lang="nl-NL" sz="1200" b="1" dirty="0" smtClean="0">
                <a:solidFill>
                  <a:schemeClr val="tx1"/>
                </a:solidFill>
              </a:rPr>
              <a:t>Kortingscode bij boeking: €20,- korting op de ExtremeX6</a:t>
            </a:r>
          </a:p>
          <a:p>
            <a:pPr marL="171450" indent="-171450">
              <a:buFont typeface="Arial" charset="0"/>
              <a:buChar char="•"/>
            </a:pPr>
            <a:endParaRPr lang="nl-NL" sz="1200" b="1" dirty="0">
              <a:solidFill>
                <a:schemeClr val="tx1"/>
              </a:solidFill>
            </a:endParaRPr>
          </a:p>
          <a:p>
            <a:pPr marL="171450" indent="-171450">
              <a:buFont typeface="Arial" charset="0"/>
              <a:buChar char="•"/>
            </a:pPr>
            <a:r>
              <a:rPr lang="nl-NL" sz="1200" b="1" dirty="0" err="1" smtClean="0">
                <a:solidFill>
                  <a:schemeClr val="tx1"/>
                </a:solidFill>
              </a:rPr>
              <a:t>Stickeren</a:t>
            </a:r>
            <a:r>
              <a:rPr lang="nl-NL" sz="1200" b="1" dirty="0" smtClean="0">
                <a:solidFill>
                  <a:schemeClr val="tx1"/>
                </a:solidFill>
              </a:rPr>
              <a:t> Nikkei </a:t>
            </a:r>
            <a:r>
              <a:rPr lang="nl-NL" sz="1200" b="1" dirty="0" err="1" smtClean="0">
                <a:solidFill>
                  <a:schemeClr val="tx1"/>
                </a:solidFill>
              </a:rPr>
              <a:t>ExtremeX</a:t>
            </a:r>
            <a:r>
              <a:rPr lang="nl-NL" sz="1200" b="1" dirty="0" smtClean="0">
                <a:solidFill>
                  <a:schemeClr val="tx1"/>
                </a:solidFill>
              </a:rPr>
              <a:t> verpakkingen periode: November - Februari</a:t>
            </a:r>
            <a:endParaRPr lang="nl-NL" sz="1200" b="1" dirty="0" smtClean="0">
              <a:solidFill>
                <a:schemeClr val="tx1"/>
              </a:solidFill>
            </a:endParaRPr>
          </a:p>
          <a:p>
            <a:pPr marL="171450" indent="-171450">
              <a:buFont typeface="Arial" charset="0"/>
              <a:buChar char="•"/>
            </a:pPr>
            <a:endParaRPr lang="nl-NL" sz="1200" b="1" dirty="0" smtClean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b="1" dirty="0">
                <a:solidFill>
                  <a:schemeClr val="tx1"/>
                </a:solidFill>
              </a:rPr>
              <a:t>Pre-movie </a:t>
            </a:r>
            <a:r>
              <a:rPr lang="nl-NL" sz="1200" b="1" dirty="0" err="1">
                <a:solidFill>
                  <a:schemeClr val="tx1"/>
                </a:solidFill>
              </a:rPr>
              <a:t>contest</a:t>
            </a:r>
            <a:r>
              <a:rPr lang="nl-NL" sz="1200" b="1" dirty="0">
                <a:solidFill>
                  <a:schemeClr val="tx1"/>
                </a:solidFill>
              </a:rPr>
              <a:t>: Laat ons zien hoeveel zin je hebt in je </a:t>
            </a:r>
            <a:r>
              <a:rPr lang="nl-NL" sz="1200" b="1" dirty="0" err="1">
                <a:solidFill>
                  <a:schemeClr val="tx1"/>
                </a:solidFill>
              </a:rPr>
              <a:t>GoGo</a:t>
            </a:r>
            <a:r>
              <a:rPr lang="nl-NL" sz="1200" b="1" dirty="0">
                <a:solidFill>
                  <a:schemeClr val="tx1"/>
                </a:solidFill>
              </a:rPr>
              <a:t> vakantie en win voor</a:t>
            </a:r>
          </a:p>
          <a:p>
            <a:r>
              <a:rPr lang="nl-NL" sz="1200" b="1" dirty="0">
                <a:solidFill>
                  <a:schemeClr val="tx1"/>
                </a:solidFill>
              </a:rPr>
              <a:t>			iedereen in jou boeking een Action </a:t>
            </a:r>
            <a:r>
              <a:rPr lang="nl-NL" sz="1200" b="1" dirty="0" err="1" smtClean="0">
                <a:solidFill>
                  <a:schemeClr val="tx1"/>
                </a:solidFill>
              </a:rPr>
              <a:t>cam</a:t>
            </a:r>
            <a:r>
              <a:rPr lang="nl-NL" sz="1200" b="1" dirty="0" smtClean="0">
                <a:solidFill>
                  <a:schemeClr val="tx1"/>
                </a:solidFill>
              </a:rPr>
              <a:t>!</a:t>
            </a:r>
            <a:r>
              <a:rPr lang="nl-NL" sz="1200" b="1" dirty="0">
                <a:solidFill>
                  <a:schemeClr val="tx1"/>
                </a:solidFill>
              </a:rPr>
              <a:t/>
            </a:r>
            <a:br>
              <a:rPr lang="nl-NL" sz="1200" b="1" dirty="0">
                <a:solidFill>
                  <a:schemeClr val="tx1"/>
                </a:solidFill>
              </a:rPr>
            </a:br>
            <a:r>
              <a:rPr lang="nl-NL" sz="1200" b="1" dirty="0">
                <a:solidFill>
                  <a:schemeClr val="tx1"/>
                </a:solidFill>
              </a:rPr>
              <a:t>			Periode: Februari – Mei, 1/2 win momenten</a:t>
            </a:r>
          </a:p>
          <a:p>
            <a:pPr marL="171450" indent="-171450">
              <a:buFont typeface="Arial" charset="0"/>
              <a:buChar char="•"/>
            </a:pPr>
            <a:endParaRPr lang="nl-NL" sz="1200" b="1" dirty="0">
              <a:solidFill>
                <a:schemeClr val="tx1"/>
              </a:solidFill>
            </a:endParaRPr>
          </a:p>
          <a:p>
            <a:pPr marL="171450" indent="-171450">
              <a:buFont typeface="Arial" charset="0"/>
              <a:buChar char="•"/>
            </a:pPr>
            <a:r>
              <a:rPr lang="nl-NL" sz="1200" b="1" dirty="0" smtClean="0">
                <a:solidFill>
                  <a:schemeClr val="tx1"/>
                </a:solidFill>
              </a:rPr>
              <a:t>Reisleiding uitrusten met Nikkei Action Cam kit:</a:t>
            </a:r>
          </a:p>
          <a:p>
            <a:pPr marL="628650" lvl="1" indent="-171450">
              <a:buFont typeface="Arial" charset="0"/>
              <a:buChar char="•"/>
            </a:pPr>
            <a:r>
              <a:rPr lang="nl-NL" sz="1200" b="1" dirty="0" smtClean="0">
                <a:solidFill>
                  <a:schemeClr val="tx1"/>
                </a:solidFill>
              </a:rPr>
              <a:t>Nikkei ExtremeX6 met accessoires</a:t>
            </a:r>
          </a:p>
          <a:p>
            <a:pPr marL="628650" lvl="1" indent="-171450">
              <a:buFont typeface="Arial" charset="0"/>
              <a:buChar char="•"/>
            </a:pPr>
            <a:r>
              <a:rPr lang="nl-NL" sz="1200" b="1" dirty="0" smtClean="0">
                <a:solidFill>
                  <a:schemeClr val="tx1"/>
                </a:solidFill>
              </a:rPr>
              <a:t>Nikkei Accessoire pakket met </a:t>
            </a:r>
            <a:r>
              <a:rPr lang="nl-NL" sz="1200" b="1" dirty="0" err="1" smtClean="0">
                <a:solidFill>
                  <a:schemeClr val="tx1"/>
                </a:solidFill>
              </a:rPr>
              <a:t>cheststrap</a:t>
            </a:r>
            <a:r>
              <a:rPr lang="nl-NL" sz="1200" b="1" dirty="0" smtClean="0">
                <a:solidFill>
                  <a:schemeClr val="tx1"/>
                </a:solidFill>
              </a:rPr>
              <a:t> en selfiestick</a:t>
            </a:r>
          </a:p>
          <a:p>
            <a:pPr marL="628650" lvl="1" indent="-171450">
              <a:buFont typeface="Arial" charset="0"/>
              <a:buChar char="•"/>
            </a:pPr>
            <a:r>
              <a:rPr lang="nl-NL" sz="1200" b="1" dirty="0" smtClean="0">
                <a:solidFill>
                  <a:schemeClr val="tx1"/>
                </a:solidFill>
              </a:rPr>
              <a:t>Extra accu met </a:t>
            </a:r>
            <a:r>
              <a:rPr lang="nl-NL" sz="1200" b="1" dirty="0" err="1" smtClean="0">
                <a:solidFill>
                  <a:schemeClr val="tx1"/>
                </a:solidFill>
              </a:rPr>
              <a:t>dockingstation</a:t>
            </a:r>
            <a:r>
              <a:rPr lang="nl-NL" sz="1200" b="1" dirty="0" smtClean="0">
                <a:solidFill>
                  <a:schemeClr val="tx1"/>
                </a:solidFill>
              </a:rPr>
              <a:t> om hem makkelijk op te laden</a:t>
            </a:r>
          </a:p>
          <a:p>
            <a:pPr marL="628650" lvl="1" indent="-171450">
              <a:buFont typeface="Arial" charset="0"/>
              <a:buChar char="•"/>
            </a:pPr>
            <a:endParaRPr lang="nl-NL" sz="1200" b="1" dirty="0" smtClean="0">
              <a:solidFill>
                <a:schemeClr val="tx1"/>
              </a:solidFill>
            </a:endParaRPr>
          </a:p>
          <a:p>
            <a:endParaRPr lang="nl-NL" sz="1200" b="1" dirty="0">
              <a:solidFill>
                <a:schemeClr val="tx1"/>
              </a:solidFill>
            </a:endParaRPr>
          </a:p>
          <a:p>
            <a:endParaRPr lang="nl-NL" sz="1200" b="1" dirty="0">
              <a:solidFill>
                <a:schemeClr val="tx1"/>
              </a:solidFill>
            </a:endParaRPr>
          </a:p>
          <a:p>
            <a:endParaRPr lang="nl-NL" sz="1200" b="1" dirty="0" smtClean="0">
              <a:solidFill>
                <a:schemeClr val="tx1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886" y="329614"/>
            <a:ext cx="2168421" cy="46166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3" b="7809"/>
          <a:stretch/>
        </p:blipFill>
        <p:spPr>
          <a:xfrm>
            <a:off x="5964965" y="3704324"/>
            <a:ext cx="2768838" cy="282466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15" y="329597"/>
            <a:ext cx="2168421" cy="46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0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4649" y="180236"/>
            <a:ext cx="8631692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Totally SUMMER - </a:t>
            </a:r>
            <a:r>
              <a:rPr lang="en-US" sz="2400" b="1" dirty="0" err="1" smtClean="0">
                <a:solidFill>
                  <a:schemeClr val="bg1"/>
                </a:solidFill>
              </a:rPr>
              <a:t>ExtremeX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338873" y="1053980"/>
            <a:ext cx="2467468" cy="211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7920" y="185206"/>
            <a:ext cx="2168421" cy="461664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36" y="180236"/>
            <a:ext cx="2168421" cy="46166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79261"/>
            <a:ext cx="9127021" cy="6078739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167157" y="1128045"/>
            <a:ext cx="2639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dirty="0" smtClean="0"/>
              <a:t>Brillen </a:t>
            </a:r>
            <a:r>
              <a:rPr lang="nl-NL" dirty="0" err="1" smtClean="0"/>
              <a:t>ExtremeX</a:t>
            </a:r>
            <a:endParaRPr lang="nl-NL" dirty="0" smtClean="0"/>
          </a:p>
          <a:p>
            <a:pPr marL="285750" indent="-285750">
              <a:buFontTx/>
              <a:buChar char="-"/>
            </a:pPr>
            <a:r>
              <a:rPr lang="nl-NL" dirty="0" smtClean="0"/>
              <a:t>Caps Nikkei / </a:t>
            </a:r>
            <a:r>
              <a:rPr lang="nl-NL" dirty="0" err="1" smtClean="0"/>
              <a:t>ExtremeX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779261"/>
            <a:ext cx="1555335" cy="161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7615" y="296161"/>
            <a:ext cx="8631692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PLANNING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886" y="296161"/>
            <a:ext cx="2168421" cy="46166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15" y="296161"/>
            <a:ext cx="2168421" cy="461664"/>
          </a:xfrm>
          <a:prstGeom prst="rect">
            <a:avLst/>
          </a:prstGeom>
        </p:spPr>
      </p:pic>
      <p:graphicFrame>
        <p:nvGraphicFramePr>
          <p:cNvPr id="7" name="Tabel 6"/>
          <p:cNvGraphicFramePr>
            <a:graphicFrameLocks noGrp="1"/>
          </p:cNvGraphicFramePr>
          <p:nvPr/>
        </p:nvGraphicFramePr>
        <p:xfrm>
          <a:off x="457196" y="2704706"/>
          <a:ext cx="8229608" cy="2316950"/>
        </p:xfrm>
        <a:graphic>
          <a:graphicData uri="http://schemas.openxmlformats.org/drawingml/2006/table">
            <a:tbl>
              <a:tblPr firstRow="1" bandRow="1"/>
              <a:tblGrid>
                <a:gridCol w="918947"/>
                <a:gridCol w="201413"/>
                <a:gridCol w="201413"/>
                <a:gridCol w="188824"/>
                <a:gridCol w="201413"/>
                <a:gridCol w="188824"/>
                <a:gridCol w="201413"/>
                <a:gridCol w="201413"/>
                <a:gridCol w="188824"/>
                <a:gridCol w="176236"/>
                <a:gridCol w="188824"/>
                <a:gridCol w="125884"/>
                <a:gridCol w="141618"/>
                <a:gridCol w="141618"/>
                <a:gridCol w="141618"/>
                <a:gridCol w="138472"/>
                <a:gridCol w="141618"/>
                <a:gridCol w="138472"/>
                <a:gridCol w="141618"/>
                <a:gridCol w="141618"/>
                <a:gridCol w="179384"/>
                <a:gridCol w="163648"/>
                <a:gridCol w="179384"/>
                <a:gridCol w="179384"/>
                <a:gridCol w="179384"/>
                <a:gridCol w="176236"/>
                <a:gridCol w="179384"/>
                <a:gridCol w="176236"/>
                <a:gridCol w="179384"/>
                <a:gridCol w="179384"/>
                <a:gridCol w="201413"/>
                <a:gridCol w="179384"/>
                <a:gridCol w="201413"/>
                <a:gridCol w="201413"/>
                <a:gridCol w="201413"/>
                <a:gridCol w="188824"/>
                <a:gridCol w="201413"/>
                <a:gridCol w="188824"/>
                <a:gridCol w="201413"/>
                <a:gridCol w="201413"/>
                <a:gridCol w="201413"/>
                <a:gridCol w="179384"/>
              </a:tblGrid>
              <a:tr h="199410">
                <a:tc>
                  <a:txBody>
                    <a:bodyPr/>
                    <a:lstStyle/>
                    <a:p>
                      <a:pPr algn="l" rtl="0" fontAlgn="ctr"/>
                      <a:r>
                        <a:rPr lang="nl-N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Activity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313358">
                <a:tc>
                  <a:txBody>
                    <a:bodyPr/>
                    <a:lstStyle/>
                    <a:p>
                      <a:pPr algn="l" rtl="0" fontAlgn="ctr"/>
                      <a:r>
                        <a:rPr lang="nl-N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Activation game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303862">
                <a:tc>
                  <a:txBody>
                    <a:bodyPr/>
                    <a:lstStyle/>
                    <a:p>
                      <a:pPr algn="l" rtl="0" fontAlgn="ctr"/>
                      <a:r>
                        <a:rPr lang="nl-N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Diverse win acties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579238">
                <a:tc>
                  <a:txBody>
                    <a:bodyPr/>
                    <a:lstStyle/>
                    <a:p>
                      <a:pPr algn="l" rtl="0" fontAlgn="ctr"/>
                      <a:r>
                        <a:rPr lang="nl-N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Joint Promotion - Weg geven action cam bij boeking  + kortingscode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313358">
                <a:tc>
                  <a:txBody>
                    <a:bodyPr/>
                    <a:lstStyle/>
                    <a:p>
                      <a:pPr algn="l" rtl="0" fontAlgn="ctr"/>
                      <a:r>
                        <a:rPr lang="nl-N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 - movie contest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303862">
                <a:tc>
                  <a:txBody>
                    <a:bodyPr/>
                    <a:lstStyle/>
                    <a:p>
                      <a:pPr algn="l" rtl="0" fontAlgn="ctr"/>
                      <a:r>
                        <a:rPr lang="nl-N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 - movie contest 2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303862">
                <a:tc>
                  <a:txBody>
                    <a:bodyPr/>
                    <a:lstStyle/>
                    <a:p>
                      <a:pPr algn="l" rtl="0" fontAlgn="ctr"/>
                      <a:r>
                        <a:rPr lang="nl-N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Totally Summer concept</a:t>
                      </a:r>
                    </a:p>
                  </a:txBody>
                  <a:tcPr marL="9496" marR="9496" marT="9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496" marR="9496" marT="9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258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109134</TotalTime>
  <Words>184</Words>
  <Application>Microsoft Office PowerPoint</Application>
  <PresentationFormat>Diavoorstelling (4:3)</PresentationFormat>
  <Paragraphs>351</Paragraphs>
  <Slides>10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5" baseType="lpstr">
      <vt:lpstr>Aharoni</vt:lpstr>
      <vt:lpstr>Arial</vt:lpstr>
      <vt:lpstr>Calibri</vt:lpstr>
      <vt:lpstr>Calibri (Hoofdtekst)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Jochem Schipper</dc:creator>
  <cp:lastModifiedBy>Sales Elmarc</cp:lastModifiedBy>
  <cp:revision>447</cp:revision>
  <cp:lastPrinted>2016-07-22T07:34:58Z</cp:lastPrinted>
  <dcterms:created xsi:type="dcterms:W3CDTF">2014-08-29T20:05:45Z</dcterms:created>
  <dcterms:modified xsi:type="dcterms:W3CDTF">2016-08-11T11:52:01Z</dcterms:modified>
</cp:coreProperties>
</file>