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2" r:id="rId6"/>
    <p:sldId id="280" r:id="rId7"/>
    <p:sldId id="287" r:id="rId8"/>
    <p:sldId id="289" r:id="rId9"/>
    <p:sldId id="302" r:id="rId10"/>
    <p:sldId id="291" r:id="rId11"/>
    <p:sldId id="292" r:id="rId12"/>
    <p:sldId id="29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64" r:id="rId2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2E"/>
    <a:srgbClr val="F35B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308581F-15FB-41C0-B9EF-7F4DDB32F6EA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627EDFA-69F2-4607-8659-6AFF9249C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8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83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06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23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5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4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87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8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0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0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0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7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88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96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6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354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67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4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65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2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99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6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01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79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0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92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15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9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5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2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36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5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10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0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38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5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9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68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8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44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53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93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D558-7F16-4292-BCA6-8484D54F17E6}" type="datetimeFigureOut">
              <a:rPr lang="nl-NL" smtClean="0"/>
              <a:t>8-7-2016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EA7-66A3-4C02-A77A-46C8A3A45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3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D558-7F16-4292-BCA6-8484D54F17E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8-7-2016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2EA7-66A3-4C02-A77A-46C8A3A45A9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4.tif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tiff"/><Relationship Id="rId11" Type="http://schemas.openxmlformats.org/officeDocument/2006/relationships/image" Target="../media/image48.png"/><Relationship Id="rId5" Type="http://schemas.openxmlformats.org/officeDocument/2006/relationships/image" Target="../media/image42.tiff"/><Relationship Id="rId10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38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3.jpeg"/><Relationship Id="rId11" Type="http://schemas.openxmlformats.org/officeDocument/2006/relationships/image" Target="../media/image29.png"/><Relationship Id="rId5" Type="http://schemas.openxmlformats.org/officeDocument/2006/relationships/image" Target="../media/image52.jpeg"/><Relationship Id="rId10" Type="http://schemas.openxmlformats.org/officeDocument/2006/relationships/image" Target="../media/image39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60.png"/><Relationship Id="rId12" Type="http://schemas.openxmlformats.org/officeDocument/2006/relationships/image" Target="../media/image3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.png"/><Relationship Id="rId7" Type="http://schemas.openxmlformats.org/officeDocument/2006/relationships/image" Target="../media/image69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png"/><Relationship Id="rId11" Type="http://schemas.openxmlformats.org/officeDocument/2006/relationships/image" Target="../media/image39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ogle.nl/url?sa=i&amp;rct=j&amp;q=&amp;esrc=s&amp;source=images&amp;cd=&amp;cad=rja&amp;uact=8&amp;ved=0ahUKEwiZlp6i-prNAhUnJ8AKHc4NBd4QjRwIBA&amp;url=http://news.highonandroid.com/2015/12/08/moto-x-pure-6-0-update-rolling-out-for-verizon-sprint-us-cellular/&amp;psig=AFQjCNE8RXk6R-33Jx5cGDig66ZKndv9xg&amp;ust=1465562062355336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5" y="476672"/>
            <a:ext cx="2471146" cy="6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b9caf39-6e89-4821-b9dd-9c8eda798892@elmar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13142"/>
          <a:stretch/>
        </p:blipFill>
        <p:spPr bwMode="auto">
          <a:xfrm>
            <a:off x="8475261" y="3866862"/>
            <a:ext cx="2593074" cy="23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243764" y="1942246"/>
            <a:ext cx="11682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MSH VERVE INTRODUCTION PLAN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299" y="3113589"/>
            <a:ext cx="6428093" cy="295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04" y="4942499"/>
            <a:ext cx="1123897" cy="3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s.fonearena.com/blog/wp-content/uploads/2016/02/Motorola-VerveLife-accessori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10" y="4738715"/>
            <a:ext cx="999431" cy="6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rve.life/images/Verve-Life-Logo-D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63252"/>
            <a:ext cx="7150344" cy="23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9352629" y="6229349"/>
            <a:ext cx="267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rgbClr val="E7E6E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Distributed </a:t>
            </a:r>
            <a:r>
              <a:rPr lang="nl-NL" b="1" dirty="0" err="1" smtClean="0">
                <a:solidFill>
                  <a:srgbClr val="E7E6E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nl-NL" b="1" dirty="0" smtClean="0">
                <a:solidFill>
                  <a:srgbClr val="E7E6E6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Elmarc</a:t>
            </a:r>
            <a:endParaRPr lang="nl-NL" b="1" dirty="0">
              <a:solidFill>
                <a:srgbClr val="E7E6E6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hape 2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087" y="2709716"/>
            <a:ext cx="775332" cy="64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067"/>
          <p:cNvSpPr txBox="1"/>
          <p:nvPr/>
        </p:nvSpPr>
        <p:spPr>
          <a:xfrm>
            <a:off x="362937" y="4052338"/>
            <a:ext cx="2680050" cy="1325107"/>
          </a:xfrm>
          <a:prstGeom prst="rect">
            <a:avLst/>
          </a:prstGeom>
          <a:noFill/>
          <a:ln>
            <a:noFill/>
          </a:ln>
        </p:spPr>
        <p:txBody>
          <a:bodyPr lIns="121878" tIns="121878" rIns="121878" bIns="121878" anchor="t" anchorCtr="0">
            <a:noAutofit/>
          </a:bodyPr>
          <a:lstStyle/>
          <a:p>
            <a:pPr algn="ctr"/>
            <a:r>
              <a:rPr lang="en" b="1" dirty="0">
                <a:solidFill>
                  <a:srgbClr val="666666"/>
                </a:solidFill>
                <a:latin typeface="MotoSans-Light"/>
                <a:cs typeface="MotoSans-Light"/>
              </a:rPr>
              <a:t>Wire Free, </a:t>
            </a:r>
          </a:p>
          <a:p>
            <a:pPr algn="ctr"/>
            <a:r>
              <a:rPr lang="en" b="1" dirty="0">
                <a:solidFill>
                  <a:srgbClr val="666666"/>
                </a:solidFill>
                <a:latin typeface="MotoSans-Light"/>
                <a:cs typeface="MotoSans-Light"/>
              </a:rPr>
              <a:t>Great Performance</a:t>
            </a:r>
          </a:p>
        </p:txBody>
      </p:sp>
      <p:sp>
        <p:nvSpPr>
          <p:cNvPr id="25" name="Shape 2069"/>
          <p:cNvSpPr txBox="1"/>
          <p:nvPr/>
        </p:nvSpPr>
        <p:spPr>
          <a:xfrm>
            <a:off x="5935013" y="4052338"/>
            <a:ext cx="2773967" cy="1325107"/>
          </a:xfrm>
          <a:prstGeom prst="rect">
            <a:avLst/>
          </a:prstGeom>
          <a:noFill/>
          <a:ln>
            <a:noFill/>
          </a:ln>
        </p:spPr>
        <p:txBody>
          <a:bodyPr lIns="121878" tIns="121878" rIns="121878" bIns="121878" anchor="t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666666"/>
                </a:solidFill>
                <a:latin typeface="MotoSans-Light"/>
                <a:cs typeface="MotoSans-Light"/>
              </a:rPr>
              <a:t>Everyday</a:t>
            </a:r>
          </a:p>
          <a:p>
            <a:pPr algn="ctr"/>
            <a:r>
              <a:rPr lang="en-US" b="1" dirty="0" smtClean="0">
                <a:solidFill>
                  <a:srgbClr val="666666"/>
                </a:solidFill>
                <a:latin typeface="MotoSans-Light"/>
                <a:cs typeface="MotoSans-Light"/>
              </a:rPr>
              <a:t>Durability</a:t>
            </a:r>
          </a:p>
          <a:p>
            <a:pPr algn="ctr"/>
            <a:endParaRPr lang="en-US" sz="1500" b="1" i="1" dirty="0">
              <a:solidFill>
                <a:srgbClr val="666666"/>
              </a:solidFill>
              <a:latin typeface="MotoSans-Light"/>
              <a:cs typeface="MotoSans-Light"/>
            </a:endParaRPr>
          </a:p>
          <a:p>
            <a:pPr algn="ctr"/>
            <a:r>
              <a:rPr lang="en-US" sz="1500" b="1" i="1" dirty="0">
                <a:solidFill>
                  <a:srgbClr val="666666"/>
                </a:solidFill>
                <a:latin typeface="MotoSans-Light"/>
                <a:cs typeface="MotoSans-Light"/>
              </a:rPr>
              <a:t>(Sweat, Water Proof when it matters)</a:t>
            </a:r>
          </a:p>
        </p:txBody>
      </p:sp>
      <p:sp>
        <p:nvSpPr>
          <p:cNvPr id="26" name="Shape 2070"/>
          <p:cNvSpPr txBox="1"/>
          <p:nvPr/>
        </p:nvSpPr>
        <p:spPr>
          <a:xfrm>
            <a:off x="3199769" y="4052338"/>
            <a:ext cx="2680050" cy="1325107"/>
          </a:xfrm>
          <a:prstGeom prst="rect">
            <a:avLst/>
          </a:prstGeom>
          <a:noFill/>
          <a:ln>
            <a:noFill/>
          </a:ln>
        </p:spPr>
        <p:txBody>
          <a:bodyPr lIns="121878" tIns="121878" rIns="121878" bIns="121878" anchor="t" anchorCtr="0">
            <a:noAutofit/>
          </a:bodyPr>
          <a:lstStyle/>
          <a:p>
            <a:pPr algn="ctr"/>
            <a:r>
              <a:rPr lang="en" b="1" dirty="0">
                <a:solidFill>
                  <a:srgbClr val="666666"/>
                </a:solidFill>
                <a:latin typeface="MotoSans-Light"/>
                <a:cs typeface="MotoSans-Light"/>
              </a:rPr>
              <a:t>Stunning Design</a:t>
            </a:r>
          </a:p>
          <a:p>
            <a:pPr algn="ctr"/>
            <a:r>
              <a:rPr lang="en" b="1" dirty="0">
                <a:solidFill>
                  <a:srgbClr val="666666"/>
                </a:solidFill>
                <a:latin typeface="MotoSans-Light"/>
                <a:cs typeface="MotoSans-Light"/>
              </a:rPr>
              <a:t>Great Fit</a:t>
            </a:r>
          </a:p>
        </p:txBody>
      </p:sp>
      <p:sp>
        <p:nvSpPr>
          <p:cNvPr id="27" name="Shape 2071"/>
          <p:cNvSpPr txBox="1"/>
          <p:nvPr/>
        </p:nvSpPr>
        <p:spPr>
          <a:xfrm>
            <a:off x="8739367" y="4052338"/>
            <a:ext cx="2680050" cy="1325107"/>
          </a:xfrm>
          <a:prstGeom prst="rect">
            <a:avLst/>
          </a:prstGeom>
          <a:noFill/>
          <a:ln>
            <a:noFill/>
          </a:ln>
        </p:spPr>
        <p:txBody>
          <a:bodyPr lIns="121878" tIns="121878" rIns="121878" bIns="121878" anchor="t" anchorCtr="0">
            <a:noAutofit/>
          </a:bodyPr>
          <a:lstStyle/>
          <a:p>
            <a:pPr algn="ctr"/>
            <a:r>
              <a:rPr lang="en" b="1" dirty="0" smtClean="0">
                <a:solidFill>
                  <a:srgbClr val="666666"/>
                </a:solidFill>
                <a:latin typeface="MotoSans-Light"/>
                <a:cs typeface="MotoSans-Light"/>
              </a:rPr>
              <a:t>Always connected</a:t>
            </a:r>
            <a:endParaRPr lang="en" b="1" dirty="0">
              <a:solidFill>
                <a:srgbClr val="666666"/>
              </a:solidFill>
              <a:latin typeface="MotoSans-Light"/>
              <a:cs typeface="MotoSans-Light"/>
            </a:endParaRPr>
          </a:p>
        </p:txBody>
      </p:sp>
      <p:pic>
        <p:nvPicPr>
          <p:cNvPr id="28" name="Shape 20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4653" y="2581019"/>
            <a:ext cx="2208177" cy="98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C:\binatone V2\_Marketing\Presentation\photos\Hubble connected logov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991" y="2772845"/>
            <a:ext cx="1920135" cy="7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Shape 2073"/>
          <p:cNvGrpSpPr/>
          <p:nvPr/>
        </p:nvGrpSpPr>
        <p:grpSpPr>
          <a:xfrm>
            <a:off x="3687612" y="2581019"/>
            <a:ext cx="1427682" cy="1505799"/>
            <a:chOff x="-352287" y="1256575"/>
            <a:chExt cx="4524300" cy="4770125"/>
          </a:xfrm>
        </p:grpSpPr>
        <p:pic>
          <p:nvPicPr>
            <p:cNvPr id="31" name="Shape 207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352287" y="2188200"/>
              <a:ext cx="4524300" cy="383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207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41553" y="1256575"/>
              <a:ext cx="1503899" cy="192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207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858552" y="2112114"/>
              <a:ext cx="1667400" cy="2404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9841" y="327450"/>
            <a:ext cx="1051560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NEXT STEP IN</a:t>
            </a:r>
            <a:r>
              <a:rPr lang="nl-NL" b="1" dirty="0" smtClean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b="1" dirty="0" smtClean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b="1" dirty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smtClean="0">
                <a:solidFill>
                  <a:schemeClr val="bg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  <a:r>
              <a:rPr lang="nl-NL" sz="3600" b="1" dirty="0" err="1" smtClean="0">
                <a:solidFill>
                  <a:srgbClr val="F065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r>
              <a:rPr lang="nl-NL" sz="3600" b="1" dirty="0" smtClean="0">
                <a:solidFill>
                  <a:srgbClr val="F065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3600" b="1" dirty="0" err="1" smtClean="0">
                <a:solidFill>
                  <a:srgbClr val="F065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</a:t>
            </a:r>
            <a:endParaRPr lang="nl-NL" sz="3600" b="1" dirty="0">
              <a:solidFill>
                <a:srgbClr val="F0652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3666" y="4872290"/>
            <a:ext cx="10515600" cy="20745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of 12 </a:t>
            </a: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playtime</a:t>
            </a:r>
            <a:endParaRPr lang="nl-NL" sz="2000" b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Waterproof</a:t>
            </a:r>
          </a:p>
          <a:p>
            <a:pPr>
              <a:buFontTx/>
              <a:buChar char="-"/>
            </a:pP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</a:t>
            </a: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b="1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intergrated</a:t>
            </a:r>
            <a:endParaRPr lang="nl-NL" sz="2000" b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Tx/>
              <a:buChar char="-"/>
            </a:pPr>
            <a:r>
              <a:rPr lang="nl-NL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Hubble Compatible</a:t>
            </a:r>
          </a:p>
        </p:txBody>
      </p:sp>
      <p:pic>
        <p:nvPicPr>
          <p:cNvPr id="1026" name="Picture 2" descr="http://images.fonearena.com/blog/wp-content/uploads/2016/02/Motorola-VerveLife-accessor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1711300"/>
            <a:ext cx="4148392" cy="28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695543" y="5766583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app.hubbleconnected.com/images/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13033"/>
          <a:stretch/>
        </p:blipFill>
        <p:spPr bwMode="auto">
          <a:xfrm>
            <a:off x="10083791" y="4926417"/>
            <a:ext cx="1771650" cy="6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hape 1496"/>
          <p:cNvPicPr preferRelativeResize="0"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5441" y="4404194"/>
            <a:ext cx="900000" cy="46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7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975411" y="1388640"/>
            <a:ext cx="70830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</a:t>
            </a:r>
            <a:r>
              <a:rPr lang="nl-NL" sz="36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endParaRPr lang="nl-NL" sz="3600" b="1" dirty="0" smtClean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listeners</a:t>
            </a:r>
            <a:endParaRPr lang="nl-N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 /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Female</a:t>
            </a:r>
            <a:endParaRPr lang="nl-N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18 - 35</a:t>
            </a:r>
          </a:p>
          <a:p>
            <a:pPr marL="285750" indent="-285750">
              <a:buFontTx/>
              <a:buChar char="-"/>
            </a:pP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lifestyle</a:t>
            </a:r>
          </a:p>
          <a:p>
            <a:pPr marL="285750" indent="-285750">
              <a:buFontTx/>
              <a:buChar char="-"/>
            </a:pP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interest in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endParaRPr lang="nl-N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streaming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apps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on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smartphone</a:t>
            </a:r>
          </a:p>
          <a:p>
            <a:pPr marL="285750" indent="-285750">
              <a:buFontTx/>
              <a:buChar char="-"/>
            </a:pP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Headphones are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carefully</a:t>
            </a:r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chosen</a:t>
            </a:r>
            <a:endParaRPr lang="nl-N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app.hubbleconnected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0" y="1031135"/>
            <a:ext cx="1509642" cy="7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43" y="4297966"/>
            <a:ext cx="1870750" cy="133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254" t="9123" r="2965" b="2793"/>
          <a:stretch/>
        </p:blipFill>
        <p:spPr>
          <a:xfrm>
            <a:off x="7996119" y="314037"/>
            <a:ext cx="1232650" cy="2189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43" y="2712419"/>
            <a:ext cx="1857534" cy="1385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357360" y="178954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Hubble </a:t>
            </a:r>
            <a:r>
              <a:rPr lang="nl-NL" sz="32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endParaRPr lang="nl-NL" sz="3200" b="1" dirty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Equalizer</a:t>
            </a:r>
          </a:p>
          <a:p>
            <a:pPr marL="285750" indent="-285750">
              <a:buFontTx/>
              <a:buChar char="-"/>
            </a:pPr>
            <a:r>
              <a:rPr lang="nl-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 </a:t>
            </a:r>
            <a:r>
              <a:rPr lang="nl-N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detection</a:t>
            </a: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Pass-</a:t>
            </a:r>
            <a:r>
              <a:rPr lang="nl-N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nl-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Audio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lost headset</a:t>
            </a: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favorite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settings</a:t>
            </a: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s://lh4.ggpht.com/vQ4pMYUTVhO0_xv5Rp1_JS1h1KK-Yc_Cg0vPr-SXmhS-D-US2HBh6SAXLpXAiXnRHf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43" y="314038"/>
            <a:ext cx="1231322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9"/>
          <a:srcRect l="6063" t="5624" r="5213" b="5490"/>
          <a:stretch/>
        </p:blipFill>
        <p:spPr>
          <a:xfrm>
            <a:off x="6229853" y="3143398"/>
            <a:ext cx="1244012" cy="21847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0"/>
          <a:srcRect l="5691" t="4352" r="6363" b="5593"/>
          <a:stretch/>
        </p:blipFill>
        <p:spPr>
          <a:xfrm>
            <a:off x="9773950" y="314037"/>
            <a:ext cx="1223274" cy="218901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1"/>
          <a:srcRect l="5210" t="4977" r="5790" b="5345"/>
          <a:stretch/>
        </p:blipFill>
        <p:spPr>
          <a:xfrm>
            <a:off x="7978417" y="3143398"/>
            <a:ext cx="1250352" cy="218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erve.life/images/2016/01/02/verve-ones-plu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93" y="639119"/>
            <a:ext cx="19716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.graphiq.com/sites/default/files/805/media/images/_78109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01" y="3910997"/>
            <a:ext cx="1173431" cy="8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ssets.entrepreneur.com/slideshow/20160226145834-10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094" y="1480697"/>
            <a:ext cx="3260505" cy="21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548831" y="1786534"/>
            <a:ext cx="51995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 </a:t>
            </a:r>
            <a:r>
              <a:rPr lang="nl-NL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Ones</a:t>
            </a:r>
            <a:endParaRPr lang="nl-NL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Earbuds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3.5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playtime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Powerbank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 time of 12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min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Charging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playtime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dual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voice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calls</a:t>
            </a: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48831" y="4168249"/>
            <a:ext cx="2863669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n>
                  <a:solidFill>
                    <a:srgbClr val="F0652E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</a:t>
            </a:r>
            <a:r>
              <a:rPr lang="nl-NL" sz="2400" b="1" dirty="0" smtClean="0">
                <a:ln>
                  <a:solidFill>
                    <a:prstClr val="black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Ones</a:t>
            </a:r>
            <a:r>
              <a:rPr lang="nl-NL" sz="24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</a:p>
          <a:p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</a:t>
            </a:r>
            <a:r>
              <a:rPr lang="nl-NL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specs</a:t>
            </a:r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l-NL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Verve </a:t>
            </a:r>
            <a:r>
              <a:rPr lang="nl-NL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Ones</a:t>
            </a:r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plus: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IP57 Water /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Sportcarry</a:t>
            </a:r>
            <a:r>
              <a:rPr lang="nl-NL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" descr="http://verve.life/images/2016/01/02/verve-ones-plus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"/>
          <a:stretch/>
        </p:blipFill>
        <p:spPr bwMode="auto">
          <a:xfrm>
            <a:off x="6722745" y="639119"/>
            <a:ext cx="1818884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35" y="1444107"/>
            <a:ext cx="899001" cy="216085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9" y="3303675"/>
            <a:ext cx="2052811" cy="205281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43" y="1786534"/>
            <a:ext cx="2042117" cy="204211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3236" y="1480698"/>
            <a:ext cx="1952072" cy="779449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6857776" y="498715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€199,99</a:t>
            </a:r>
            <a:endParaRPr lang="nl-NL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9797206" y="498715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€249,99</a:t>
            </a:r>
          </a:p>
        </p:txBody>
      </p:sp>
      <p:pic>
        <p:nvPicPr>
          <p:cNvPr id="20" name="Shape 1496"/>
          <p:cNvPicPr preferRelativeResize="0">
            <a:picLocks noChangeAspect="1"/>
          </p:cNvPicPr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55" y="6389904"/>
            <a:ext cx="900000" cy="4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s://app.hubbleconnected.com/images/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13033"/>
          <a:stretch/>
        </p:blipFill>
        <p:spPr bwMode="auto">
          <a:xfrm>
            <a:off x="548831" y="5734356"/>
            <a:ext cx="1771650" cy="6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erve.life/images/2016/01/02/VERVE_RIDER_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"/>
          <a:stretch/>
        </p:blipFill>
        <p:spPr bwMode="auto">
          <a:xfrm>
            <a:off x="6313866" y="720059"/>
            <a:ext cx="18224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erve.life/images/2016/01/02/VERVE_RIDE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09" y="720059"/>
            <a:ext cx="19812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53" y="1543584"/>
            <a:ext cx="2221740" cy="22217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21" y="1564995"/>
            <a:ext cx="2632674" cy="192711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52" y="3782777"/>
            <a:ext cx="1437297" cy="1118217"/>
          </a:xfrm>
          <a:prstGeom prst="rect">
            <a:avLst/>
          </a:prstGeom>
        </p:spPr>
      </p:pic>
      <p:pic>
        <p:nvPicPr>
          <p:cNvPr id="6148" name="Picture 4" descr="http://verve.life/images/2016/01/05/img4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65" y="3766379"/>
            <a:ext cx="695158" cy="1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verve.life/images/2016/01/05/img4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4973" y="3765324"/>
            <a:ext cx="753468" cy="11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367575" y="4135585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 smtClean="0">
                <a:ln>
                  <a:solidFill>
                    <a:srgbClr val="F0652E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</a:t>
            </a:r>
            <a:r>
              <a:rPr lang="nl-NL" sz="2400" b="1" dirty="0" smtClean="0">
                <a:ln>
                  <a:solidFill>
                    <a:prstClr val="black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4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Rider+</a:t>
            </a:r>
          </a:p>
          <a:p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</a:t>
            </a:r>
            <a:r>
              <a:rPr lang="nl-NL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specs</a:t>
            </a:r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l-NL" sz="11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Verve Rider plus:</a:t>
            </a:r>
            <a:br>
              <a:rPr lang="nl-NL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1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IP57 Water /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extra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gels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8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get a perfect fit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Sportcarry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case</a:t>
            </a: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58351" y="1564995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 Rider</a:t>
            </a: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Neckbud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headphones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comfort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playtime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15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talktime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IPx4 water /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resistant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Vibrate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otifications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</a:t>
            </a: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remote control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97" y="3520766"/>
            <a:ext cx="1812187" cy="1388136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7652" y="3520766"/>
            <a:ext cx="1797005" cy="1388135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6621232" y="5147373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€79,99</a:t>
            </a:r>
          </a:p>
        </p:txBody>
      </p:sp>
      <p:sp>
        <p:nvSpPr>
          <p:cNvPr id="20" name="Rechthoek 19"/>
          <p:cNvSpPr/>
          <p:nvPr/>
        </p:nvSpPr>
        <p:spPr>
          <a:xfrm>
            <a:off x="9569421" y="5147373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€99,99</a:t>
            </a:r>
          </a:p>
        </p:txBody>
      </p:sp>
      <p:pic>
        <p:nvPicPr>
          <p:cNvPr id="18" name="Shape 1496"/>
          <p:cNvPicPr preferRelativeResize="0">
            <a:picLocks noChangeAspect="1"/>
          </p:cNvPicPr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227" y="6301460"/>
            <a:ext cx="900000" cy="4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2" descr="https://app.hubbleconnected.com/images/logo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13033"/>
          <a:stretch/>
        </p:blipFill>
        <p:spPr bwMode="auto">
          <a:xfrm>
            <a:off x="246577" y="5769330"/>
            <a:ext cx="1771650" cy="6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inatoneglobal.com/images/verve-lif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32" y="5768053"/>
            <a:ext cx="2505694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ERVE LOOP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2" y="362441"/>
            <a:ext cx="19716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RVE LOOP+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8"/>
          <a:stretch/>
        </p:blipFill>
        <p:spPr bwMode="auto">
          <a:xfrm>
            <a:off x="7108899" y="362441"/>
            <a:ext cx="1805896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396526" y="837935"/>
            <a:ext cx="667328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 Loop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Superlight,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Earbuds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high impact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activties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Playtime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IPx4 water /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resistant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gels + 2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stabilisers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noise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echo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cancellation</a:t>
            </a:r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remote control</a:t>
            </a:r>
          </a:p>
          <a:p>
            <a:pPr marL="285750" indent="-285750">
              <a:buFontTx/>
              <a:buChar char="-"/>
            </a:pP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</a:t>
            </a:r>
            <a:r>
              <a:rPr lang="nl-NL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r>
              <a:rPr lang="nl-N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nl-NL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600" b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6526" y="3701728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 smtClean="0">
                <a:ln>
                  <a:solidFill>
                    <a:srgbClr val="F0652E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</a:t>
            </a:r>
            <a:r>
              <a:rPr lang="nl-NL" sz="2800" b="1" dirty="0" smtClean="0">
                <a:ln>
                  <a:solidFill>
                    <a:prstClr val="black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Loop+</a:t>
            </a:r>
          </a:p>
          <a:p>
            <a:r>
              <a:rPr lang="nl-NL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</a:t>
            </a:r>
            <a:r>
              <a:rPr lang="nl-NL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specs</a:t>
            </a:r>
            <a:r>
              <a:rPr lang="nl-NL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 </a:t>
            </a:r>
            <a:r>
              <a:rPr lang="nl-NL" sz="1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Verve Rider plus:</a:t>
            </a:r>
            <a:br>
              <a:rPr lang="nl-NL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IPx7 Water /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</a:t>
            </a:r>
            <a:endParaRPr lang="nl-NL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battery</a:t>
            </a: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life</a:t>
            </a:r>
          </a:p>
          <a:p>
            <a:pPr marL="285750" indent="-285750">
              <a:buFontTx/>
              <a:buChar char="-"/>
            </a:pP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</a:t>
            </a: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gels + 3 </a:t>
            </a: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stabilisers</a:t>
            </a:r>
            <a:endParaRPr lang="nl-NL" b="1" dirty="0" smtClean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Sportcarry</a:t>
            </a:r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case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6" b="1"/>
          <a:stretch/>
        </p:blipFill>
        <p:spPr>
          <a:xfrm>
            <a:off x="9519638" y="1025158"/>
            <a:ext cx="1461606" cy="231645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6480" y="3388954"/>
            <a:ext cx="1228134" cy="174872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8613" y="3393672"/>
            <a:ext cx="1182876" cy="161913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86" y="962517"/>
            <a:ext cx="3115470" cy="2388527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r="32299"/>
          <a:stretch/>
        </p:blipFill>
        <p:spPr>
          <a:xfrm>
            <a:off x="11059423" y="1284630"/>
            <a:ext cx="709394" cy="1810414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8" r="34454"/>
          <a:stretch/>
        </p:blipFill>
        <p:spPr>
          <a:xfrm>
            <a:off x="8396315" y="1310611"/>
            <a:ext cx="568056" cy="1793861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7447588" y="5228453"/>
            <a:ext cx="149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€69,99</a:t>
            </a:r>
          </a:p>
        </p:txBody>
      </p:sp>
      <p:sp>
        <p:nvSpPr>
          <p:cNvPr id="31" name="Rechthoek 30"/>
          <p:cNvSpPr/>
          <p:nvPr/>
        </p:nvSpPr>
        <p:spPr>
          <a:xfrm>
            <a:off x="9992590" y="5224762"/>
            <a:ext cx="149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€89,99</a:t>
            </a:r>
          </a:p>
        </p:txBody>
      </p:sp>
      <p:pic>
        <p:nvPicPr>
          <p:cNvPr id="15" name="Shape 1496"/>
          <p:cNvPicPr preferRelativeResize="0">
            <a:picLocks noChangeAspect="1"/>
          </p:cNvPicPr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09" y="6265828"/>
            <a:ext cx="900000" cy="468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0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31569" y="4191213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UNLIMITED 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17392" y="4775988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FREEDOM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55655" y="5246463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n>
                  <a:solidFill>
                    <a:srgbClr val="F35B2B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endParaRPr lang="nl-NL" sz="3200" b="1" dirty="0">
              <a:ln>
                <a:solidFill>
                  <a:srgbClr val="F35B2B"/>
                </a:solidFill>
              </a:ln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255268" y="385401"/>
            <a:ext cx="543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</a:t>
            </a:r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life </a:t>
            </a:r>
            <a:r>
              <a:rPr lang="nl-NL" sz="28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</a:t>
            </a:r>
            <a:r>
              <a:rPr lang="nl-NL" sz="28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8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seriously</a:t>
            </a:r>
            <a:endParaRPr lang="nl-NL" sz="2800" b="1" dirty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206904" y="4435608"/>
            <a:ext cx="427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NEXT step in</a:t>
            </a:r>
            <a:endParaRPr lang="nl-NL" sz="3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591159" y="5036751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r>
              <a:rPr lang="nl-NL" sz="32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Music</a:t>
            </a:r>
            <a:endParaRPr lang="nl-NL" sz="3200" b="1" dirty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69943" y="1745597"/>
            <a:ext cx="4671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</a:t>
            </a:r>
            <a:r>
              <a:rPr lang="nl-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nl-NL" sz="32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</a:t>
            </a:r>
            <a:endParaRPr lang="nl-NL" sz="3200" b="1" dirty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260616" y="1648668"/>
            <a:ext cx="416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Sweat</a:t>
            </a:r>
            <a:r>
              <a:rPr lang="nl-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nl-NL" sz="3200" b="1" dirty="0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Waterproof</a:t>
            </a:r>
          </a:p>
        </p:txBody>
      </p:sp>
      <p:sp>
        <p:nvSpPr>
          <p:cNvPr id="15" name="Rechthoek 14"/>
          <p:cNvSpPr/>
          <p:nvPr/>
        </p:nvSpPr>
        <p:spPr>
          <a:xfrm>
            <a:off x="2150152" y="6222005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err="1" smtClean="0">
                <a:ln>
                  <a:solidFill>
                    <a:srgbClr val="F35B2B"/>
                  </a:solidFill>
                </a:ln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Connected</a:t>
            </a:r>
            <a:endParaRPr lang="nl-NL" b="1" dirty="0">
              <a:ln>
                <a:solidFill>
                  <a:srgbClr val="F35B2B"/>
                </a:solidFill>
              </a:ln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369840" y="1428433"/>
            <a:ext cx="148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Verve </a:t>
            </a:r>
            <a:r>
              <a:rPr lang="nl-NL" b="1" dirty="0" err="1" smtClean="0">
                <a:solidFill>
                  <a:srgbClr val="F35B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Ones</a:t>
            </a:r>
            <a:endParaRPr lang="nl-NL" b="1" dirty="0">
              <a:solidFill>
                <a:srgbClr val="F35B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4" descr="http://www.binatoneglobal.com/images/verve-lif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/>
          <a:stretch/>
        </p:blipFill>
        <p:spPr bwMode="auto">
          <a:xfrm>
            <a:off x="9797143" y="5831238"/>
            <a:ext cx="2247076" cy="8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app.hubbleconnected.com/images/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8" b="13033"/>
          <a:stretch/>
        </p:blipFill>
        <p:spPr bwMode="auto">
          <a:xfrm>
            <a:off x="227264" y="6059056"/>
            <a:ext cx="1771650" cy="68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3131829" y="2658330"/>
            <a:ext cx="5876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nl-NL" sz="66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300249" y="1487606"/>
            <a:ext cx="3605001" cy="42882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799462" y="622303"/>
            <a:ext cx="348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MSH </a:t>
            </a:r>
            <a:r>
              <a:rPr lang="nl-NL" sz="3600" b="1" dirty="0" err="1" smtClean="0">
                <a:solidFill>
                  <a:schemeClr val="bg1">
                    <a:lumMod val="50000"/>
                  </a:schemeClr>
                </a:solidFill>
              </a:rPr>
              <a:t>Activation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10155" y="5835805"/>
            <a:ext cx="11260874" cy="4616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68740" y="5835805"/>
            <a:ext cx="106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/>
              <a:t>Incentive – Best </a:t>
            </a:r>
            <a:r>
              <a:rPr lang="nl-NL" sz="2400" b="1" dirty="0" err="1" smtClean="0"/>
              <a:t>selling</a:t>
            </a:r>
            <a:r>
              <a:rPr lang="nl-NL" sz="2400" b="1" dirty="0" smtClean="0"/>
              <a:t> store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win a </a:t>
            </a:r>
            <a:r>
              <a:rPr lang="nl-NL" sz="2400" b="1" dirty="0" err="1" smtClean="0"/>
              <a:t>Bootcamp</a:t>
            </a:r>
            <a:r>
              <a:rPr lang="nl-NL" sz="2400" b="1" dirty="0" smtClean="0"/>
              <a:t>!</a:t>
            </a:r>
            <a:endParaRPr lang="nl-NL" sz="24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962277" y="2111910"/>
            <a:ext cx="27905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smtClean="0"/>
              <a:t>Free Display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smtClean="0"/>
              <a:t>Training sales </a:t>
            </a:r>
            <a:r>
              <a:rPr lang="nl-NL" sz="1400" b="1" dirty="0" err="1" smtClean="0"/>
              <a:t>staff</a:t>
            </a:r>
            <a:endParaRPr lang="nl-NL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err="1" smtClean="0"/>
              <a:t>Facebook</a:t>
            </a:r>
            <a:r>
              <a:rPr lang="nl-NL" sz="1400" b="1" dirty="0" smtClean="0"/>
              <a:t> / </a:t>
            </a:r>
            <a:r>
              <a:rPr lang="nl-NL" sz="1400" b="1" dirty="0" err="1" smtClean="0"/>
              <a:t>Twitter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to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promote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activity</a:t>
            </a:r>
            <a:endParaRPr lang="nl-NL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smtClean="0"/>
              <a:t>1 </a:t>
            </a:r>
            <a:r>
              <a:rPr lang="nl-NL" sz="1400" b="1" dirty="0" err="1" smtClean="0"/>
              <a:t>day</a:t>
            </a:r>
            <a:r>
              <a:rPr lang="nl-NL" sz="1400" b="1" dirty="0" smtClean="0"/>
              <a:t> </a:t>
            </a:r>
            <a:r>
              <a:rPr lang="nl-NL" sz="1400" b="1" dirty="0" err="1" smtClean="0"/>
              <a:t>Demonstration</a:t>
            </a:r>
            <a:r>
              <a:rPr lang="nl-NL" sz="1400" b="1" dirty="0" smtClean="0"/>
              <a:t> – Price Verve </a:t>
            </a:r>
            <a:r>
              <a:rPr lang="nl-NL" sz="1400" b="1" dirty="0" err="1" smtClean="0"/>
              <a:t>Ones</a:t>
            </a:r>
            <a:r>
              <a:rPr lang="nl-NL" sz="1400" b="1" dirty="0" smtClean="0"/>
              <a:t> - MINI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smtClean="0"/>
              <a:t>Free Demo + cleaning set (</a:t>
            </a:r>
            <a:r>
              <a:rPr lang="nl-NL" sz="1400" b="1" dirty="0" err="1" smtClean="0"/>
              <a:t>cred</a:t>
            </a:r>
            <a:r>
              <a:rPr lang="nl-NL" sz="14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1400" b="1" dirty="0" smtClean="0"/>
              <a:t>First shipment 15th of </a:t>
            </a:r>
            <a:r>
              <a:rPr lang="nl-NL" sz="1400" b="1" dirty="0" err="1" smtClean="0"/>
              <a:t>June</a:t>
            </a:r>
            <a:endParaRPr lang="nl-NL" sz="1400" b="1" dirty="0" smtClean="0"/>
          </a:p>
          <a:p>
            <a:endParaRPr lang="nl-NL" sz="1400" b="1" dirty="0" smtClean="0"/>
          </a:p>
          <a:p>
            <a:r>
              <a:rPr lang="nl-NL" sz="1400" b="1" dirty="0" smtClean="0"/>
              <a:t>Min </a:t>
            </a:r>
            <a:r>
              <a:rPr lang="nl-NL" sz="1400" b="1" dirty="0"/>
              <a:t>order: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b="1" dirty="0"/>
              <a:t>8 Verve </a:t>
            </a:r>
            <a:r>
              <a:rPr lang="nl-NL" sz="1400" b="1" dirty="0" err="1"/>
              <a:t>Ones</a:t>
            </a:r>
            <a:endParaRPr lang="nl-NL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b="1" dirty="0"/>
              <a:t>6</a:t>
            </a:r>
            <a:r>
              <a:rPr lang="nl-NL" sz="1400" b="1" dirty="0" smtClean="0"/>
              <a:t> </a:t>
            </a:r>
            <a:r>
              <a:rPr lang="nl-NL" sz="1400" b="1" dirty="0"/>
              <a:t>Verve </a:t>
            </a:r>
            <a:r>
              <a:rPr lang="nl-NL" sz="1400" b="1" dirty="0" err="1"/>
              <a:t>Ones</a:t>
            </a:r>
            <a:r>
              <a:rPr lang="nl-NL" sz="1400" b="1" dirty="0"/>
              <a:t> +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b="1" dirty="0"/>
              <a:t>6 Verve Rider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b="1" dirty="0"/>
              <a:t>6 Verve </a:t>
            </a:r>
            <a:r>
              <a:rPr lang="nl-NL" sz="1400" b="1" dirty="0" smtClean="0"/>
              <a:t>Rider +</a:t>
            </a:r>
            <a:endParaRPr lang="nl-NL" sz="14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NL" sz="1400" b="1" dirty="0"/>
              <a:t>8 Verve Loop </a:t>
            </a:r>
            <a:r>
              <a:rPr lang="nl-NL" sz="1400" b="1" dirty="0" smtClean="0"/>
              <a:t>+</a:t>
            </a:r>
            <a:endParaRPr lang="nl-NL" sz="14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19402" y="1628350"/>
            <a:ext cx="223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</a:rPr>
              <a:t>TOP 15 </a:t>
            </a:r>
            <a:endParaRPr lang="nl-N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6" y="1487603"/>
            <a:ext cx="3792935" cy="288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 descr="http://www.modelsatwork.nl/wp-content/uploads/2014/10/4-3.jpg?cb96e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2517" b="26327"/>
          <a:stretch/>
        </p:blipFill>
        <p:spPr bwMode="auto">
          <a:xfrm>
            <a:off x="8485298" y="3455110"/>
            <a:ext cx="2990089" cy="212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357" y="4943037"/>
            <a:ext cx="321513" cy="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s://encrypted-tbn3.gstatic.com/images?q=tbn:ANd9GcRBxMmhjTUVxTf1VwT7RYwJBJ5kEnUv5QvTYKKOORmdOwzLhZ3i1xBOdw1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67" y="8037058"/>
            <a:ext cx="649221" cy="43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b9caf39-6e89-4821-b9dd-9c8eda798892@elmarc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8"/>
          <a:stretch/>
        </p:blipFill>
        <p:spPr bwMode="auto">
          <a:xfrm>
            <a:off x="5394753" y="4476422"/>
            <a:ext cx="800106" cy="12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https://encrypted-tbn3.gstatic.com/images?q=tbn:ANd9GcRBxMmhjTUVxTf1VwT7RYwJBJ5kEnUv5QvTYKKOORmdOwzLhZ3i1xBOdw1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08" y="4830850"/>
            <a:ext cx="990377" cy="6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1b9caf39-6e89-4821-b9dd-9c8eda798892@elmarc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51495"/>
          <a:stretch/>
        </p:blipFill>
        <p:spPr bwMode="auto">
          <a:xfrm>
            <a:off x="6041172" y="4449184"/>
            <a:ext cx="684002" cy="12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j.schipper\AppData\Local\Microsoft\Windows\Temporary Internet Files\Content.Outlook\93W8141C\IMG-20160503-WA004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98" y="1487603"/>
            <a:ext cx="1030177" cy="18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.schipper\AppData\Local\Microsoft\Windows\Temporary Internet Files\Content.Outlook\93W8141C\IMG-20160503-WA000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11679"/>
          <a:stretch/>
        </p:blipFill>
        <p:spPr bwMode="auto">
          <a:xfrm>
            <a:off x="9582352" y="1487606"/>
            <a:ext cx="1898803" cy="18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4587901" y="848018"/>
            <a:ext cx="74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Display 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5" y="2156345"/>
            <a:ext cx="5969568" cy="42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03" y="2156345"/>
            <a:ext cx="4728665" cy="426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4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87901" y="644105"/>
            <a:ext cx="74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Display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54" y="2309131"/>
            <a:ext cx="5691116" cy="381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12" y="2309131"/>
            <a:ext cx="5016552" cy="381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3" y="772236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024483" y="917867"/>
            <a:ext cx="297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prstClr val="white">
                    <a:lumMod val="50000"/>
                  </a:prstClr>
                </a:solidFill>
              </a:rPr>
              <a:t>Single Display</a:t>
            </a:r>
            <a:endParaRPr lang="nl-NL" sz="36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77" y="2415173"/>
            <a:ext cx="6082387" cy="32144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33619"/>
          <a:stretch/>
        </p:blipFill>
        <p:spPr>
          <a:xfrm>
            <a:off x="7792395" y="199991"/>
            <a:ext cx="3411315" cy="32034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/>
          <a:srcRect l="28448" r="4060"/>
          <a:stretch/>
        </p:blipFill>
        <p:spPr>
          <a:xfrm>
            <a:off x="7792396" y="3602445"/>
            <a:ext cx="3411314" cy="30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87901" y="644105"/>
            <a:ext cx="74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Product information Verve </a:t>
            </a:r>
            <a:r>
              <a:rPr lang="nl-NL" sz="3600" b="1" dirty="0" err="1" smtClean="0">
                <a:solidFill>
                  <a:schemeClr val="bg1">
                    <a:lumMod val="50000"/>
                  </a:schemeClr>
                </a:solidFill>
              </a:rPr>
              <a:t>Ones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50" y="1761996"/>
            <a:ext cx="7420743" cy="19367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57" y="4195613"/>
            <a:ext cx="7426937" cy="19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87901" y="644105"/>
            <a:ext cx="74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Product information Verve Rider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60" y="1778289"/>
            <a:ext cx="7090204" cy="18976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460" y="4185617"/>
            <a:ext cx="7090204" cy="1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:\Team Folders\COMMERCIAL\MOTOROLA\COMPANION PRODUCTS\High Resolution Photo\VerveLife Logos\VERVE-LIFE_logo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4" y="476672"/>
            <a:ext cx="2924633" cy="7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587901" y="644105"/>
            <a:ext cx="740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>
                    <a:lumMod val="50000"/>
                  </a:schemeClr>
                </a:solidFill>
              </a:rPr>
              <a:t>Product information Verve Loop</a:t>
            </a:r>
            <a:endParaRPr lang="nl-NL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25" y="2175081"/>
            <a:ext cx="7532068" cy="19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55190</TotalTime>
  <Words>359</Words>
  <Application>Microsoft Office PowerPoint</Application>
  <PresentationFormat>Breedbeeld</PresentationFormat>
  <Paragraphs>111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MotoSans-Light</vt:lpstr>
      <vt:lpstr>open sans</vt:lpstr>
      <vt:lpstr>Kantoorthema</vt:lpstr>
      <vt:lpstr>1_Kantoorthema</vt:lpstr>
      <vt:lpstr>3_Kantoorthema</vt:lpstr>
      <vt:lpstr>2_Kantoorthema</vt:lpstr>
      <vt:lpstr>4_Kantoorthema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NEXT STEP IN               Sports music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Sales Elmarc</dc:creator>
  <cp:lastModifiedBy>Sales Elmarc</cp:lastModifiedBy>
  <cp:revision>129</cp:revision>
  <cp:lastPrinted>2016-06-08T07:46:00Z</cp:lastPrinted>
  <dcterms:created xsi:type="dcterms:W3CDTF">2016-04-21T20:40:22Z</dcterms:created>
  <dcterms:modified xsi:type="dcterms:W3CDTF">2016-07-08T10:53:48Z</dcterms:modified>
</cp:coreProperties>
</file>