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2.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8" r:id="rId2"/>
    <p:sldId id="259" r:id="rId3"/>
    <p:sldId id="263" r:id="rId4"/>
    <p:sldId id="264" r:id="rId5"/>
    <p:sldId id="265" r:id="rId6"/>
    <p:sldId id="267" r:id="rId7"/>
    <p:sldId id="266" r:id="rId8"/>
    <p:sldId id="268" r:id="rId9"/>
    <p:sldId id="272" r:id="rId10"/>
    <p:sldId id="273" r:id="rId11"/>
    <p:sldId id="274" r:id="rId12"/>
    <p:sldId id="257" r:id="rId13"/>
    <p:sldId id="260" r:id="rId14"/>
    <p:sldId id="269" r:id="rId15"/>
    <p:sldId id="262" r:id="rId16"/>
    <p:sldId id="261" r:id="rId17"/>
    <p:sldId id="270" r:id="rId18"/>
    <p:sldId id="25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3"/>
    <p:restoredTop sz="94692"/>
  </p:normalViewPr>
  <p:slideViewPr>
    <p:cSldViewPr snapToGrid="0" snapToObjects="1">
      <p:cViewPr>
        <p:scale>
          <a:sx n="66" d="100"/>
          <a:sy n="66" d="100"/>
        </p:scale>
        <p:origin x="1301" y="50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BD3AB-10D6-684D-8A10-3AEEF828E11E}" type="datetimeFigureOut">
              <a:rPr lang="en-US" smtClean="0"/>
              <a:t>4/22/2016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3279E-6C42-3144-B407-B4E25E594F50}" type="slidenum">
              <a:rPr lang="en-US" smtClean="0"/>
              <a:t>‹nr.›</a:t>
            </a:fld>
            <a:endParaRPr lang="en-US"/>
          </a:p>
        </p:txBody>
      </p:sp>
    </p:spTree>
    <p:extLst>
      <p:ext uri="{BB962C8B-B14F-4D97-AF65-F5344CB8AC3E}">
        <p14:creationId xmlns:p14="http://schemas.microsoft.com/office/powerpoint/2010/main" val="1089987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 name="Shape 4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1517242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Shape 1510"/>
          <p:cNvSpPr txBox="1">
            <a:spLocks noGrp="1"/>
          </p:cNvSpPr>
          <p:nvPr>
            <p:ph type="body" idx="1"/>
          </p:nvPr>
        </p:nvSpPr>
        <p:spPr>
          <a:xfrm>
            <a:off x="686421" y="4344024"/>
            <a:ext cx="5485200" cy="4114500"/>
          </a:xfrm>
          <a:prstGeom prst="rect">
            <a:avLst/>
          </a:prstGeom>
        </p:spPr>
        <p:txBody>
          <a:bodyPr lIns="89600" tIns="89600" rIns="89600" bIns="89600" anchor="ctr" anchorCtr="0">
            <a:noAutofit/>
          </a:bodyPr>
          <a:lstStyle/>
          <a:p>
            <a:pPr lvl="0" rtl="0">
              <a:spcBef>
                <a:spcPts val="0"/>
              </a:spcBef>
              <a:buNone/>
            </a:pPr>
            <a:endParaRPr sz="1400"/>
          </a:p>
        </p:txBody>
      </p:sp>
      <p:sp>
        <p:nvSpPr>
          <p:cNvPr id="1511" name="Shape 15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773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Shape 1510"/>
          <p:cNvSpPr txBox="1">
            <a:spLocks noGrp="1"/>
          </p:cNvSpPr>
          <p:nvPr>
            <p:ph type="body" idx="1"/>
          </p:nvPr>
        </p:nvSpPr>
        <p:spPr>
          <a:xfrm>
            <a:off x="686421" y="4344024"/>
            <a:ext cx="5485200" cy="4114500"/>
          </a:xfrm>
          <a:prstGeom prst="rect">
            <a:avLst/>
          </a:prstGeom>
        </p:spPr>
        <p:txBody>
          <a:bodyPr lIns="89600" tIns="89600" rIns="89600" bIns="89600" anchor="ctr" anchorCtr="0">
            <a:noAutofit/>
          </a:bodyPr>
          <a:lstStyle/>
          <a:p>
            <a:pPr lvl="0" rtl="0">
              <a:spcBef>
                <a:spcPts val="0"/>
              </a:spcBef>
              <a:buNone/>
            </a:pPr>
            <a:endParaRPr sz="1400"/>
          </a:p>
        </p:txBody>
      </p:sp>
      <p:sp>
        <p:nvSpPr>
          <p:cNvPr id="1511" name="Shape 15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7145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Shape 1510"/>
          <p:cNvSpPr txBox="1">
            <a:spLocks noGrp="1"/>
          </p:cNvSpPr>
          <p:nvPr>
            <p:ph type="body" idx="1"/>
          </p:nvPr>
        </p:nvSpPr>
        <p:spPr>
          <a:xfrm>
            <a:off x="686421" y="4344024"/>
            <a:ext cx="5485200" cy="4114500"/>
          </a:xfrm>
          <a:prstGeom prst="rect">
            <a:avLst/>
          </a:prstGeom>
        </p:spPr>
        <p:txBody>
          <a:bodyPr lIns="89600" tIns="89600" rIns="89600" bIns="89600" anchor="ctr" anchorCtr="0">
            <a:noAutofit/>
          </a:bodyPr>
          <a:lstStyle/>
          <a:p>
            <a:pPr lvl="0" rtl="0">
              <a:spcBef>
                <a:spcPts val="0"/>
              </a:spcBef>
              <a:buNone/>
            </a:pPr>
            <a:endParaRPr sz="1400"/>
          </a:p>
        </p:txBody>
      </p:sp>
      <p:sp>
        <p:nvSpPr>
          <p:cNvPr id="1511" name="Shape 15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7287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30952A-5B21-0E43-9EB5-7FB1E1433257}"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8F75E-4A5C-CB4E-88FF-7C5B3B2C6A2C}" type="slidenum">
              <a:rPr lang="en-US" smtClean="0"/>
              <a:t>‹nr.›</a:t>
            </a:fld>
            <a:endParaRPr lang="en-US"/>
          </a:p>
        </p:txBody>
      </p:sp>
    </p:spTree>
    <p:extLst>
      <p:ext uri="{BB962C8B-B14F-4D97-AF65-F5344CB8AC3E}">
        <p14:creationId xmlns:p14="http://schemas.microsoft.com/office/powerpoint/2010/main" val="1583613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0952A-5B21-0E43-9EB5-7FB1E1433257}"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8F75E-4A5C-CB4E-88FF-7C5B3B2C6A2C}" type="slidenum">
              <a:rPr lang="en-US" smtClean="0"/>
              <a:t>‹nr.›</a:t>
            </a:fld>
            <a:endParaRPr lang="en-US"/>
          </a:p>
        </p:txBody>
      </p:sp>
    </p:spTree>
    <p:extLst>
      <p:ext uri="{BB962C8B-B14F-4D97-AF65-F5344CB8AC3E}">
        <p14:creationId xmlns:p14="http://schemas.microsoft.com/office/powerpoint/2010/main" val="1223568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0952A-5B21-0E43-9EB5-7FB1E1433257}"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8F75E-4A5C-CB4E-88FF-7C5B3B2C6A2C}" type="slidenum">
              <a:rPr lang="en-US" smtClean="0"/>
              <a:t>‹nr.›</a:t>
            </a:fld>
            <a:endParaRPr lang="en-US"/>
          </a:p>
        </p:txBody>
      </p:sp>
    </p:spTree>
    <p:extLst>
      <p:ext uri="{BB962C8B-B14F-4D97-AF65-F5344CB8AC3E}">
        <p14:creationId xmlns:p14="http://schemas.microsoft.com/office/powerpoint/2010/main" val="212426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274637"/>
            <a:ext cx="10972800" cy="11430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 name="Shape 14"/>
          <p:cNvSpPr txBox="1">
            <a:spLocks noGrp="1"/>
          </p:cNvSpPr>
          <p:nvPr>
            <p:ph type="body" idx="1"/>
          </p:nvPr>
        </p:nvSpPr>
        <p:spPr>
          <a:xfrm>
            <a:off x="609600" y="1600201"/>
            <a:ext cx="10972800" cy="496757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 name="Shape 15"/>
          <p:cNvSpPr txBox="1">
            <a:spLocks noGrp="1"/>
          </p:cNvSpPr>
          <p:nvPr>
            <p:ph type="sldNum" idx="12"/>
          </p:nvPr>
        </p:nvSpPr>
        <p:spPr>
          <a:xfrm>
            <a:off x="11409054" y="6333133"/>
            <a:ext cx="731599" cy="524699"/>
          </a:xfrm>
          <a:prstGeom prst="rect">
            <a:avLst/>
          </a:prstGeom>
          <a:noFill/>
          <a:ln>
            <a:noFill/>
          </a:ln>
        </p:spPr>
        <p:txBody>
          <a:bodyPr lIns="91425" tIns="91425" rIns="91425" bIns="91425" anchor="ctr" anchorCtr="0">
            <a:noAutofit/>
          </a:bodyPr>
          <a:lstStyle/>
          <a:p>
            <a:pPr algn="l">
              <a:buClr>
                <a:srgbClr val="000000"/>
              </a:buClr>
              <a:buSzPct val="25000"/>
            </a:pPr>
            <a:fld id="{00000000-1234-1234-1234-123412341234}" type="slidenum">
              <a:rPr lang="en" sz="1867" smtClean="0">
                <a:solidFill>
                  <a:srgbClr val="000000"/>
                </a:solidFill>
                <a:latin typeface="Arial"/>
                <a:ea typeface="Arial"/>
                <a:cs typeface="Arial"/>
                <a:sym typeface="Arial"/>
                <a:rtl val="0"/>
              </a:rPr>
              <a:pPr algn="l">
                <a:buClr>
                  <a:srgbClr val="000000"/>
                </a:buClr>
                <a:buSzPct val="25000"/>
              </a:pPr>
              <a:t>‹nr.›</a:t>
            </a:fld>
            <a:endParaRPr lang="en" sz="1867">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281278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EXT_AND_TWO_OBJECTS">
    <p:spTree>
      <p:nvGrpSpPr>
        <p:cNvPr id="1" name="Shape 1122"/>
        <p:cNvGrpSpPr/>
        <p:nvPr/>
      </p:nvGrpSpPr>
      <p:grpSpPr>
        <a:xfrm>
          <a:off x="0" y="0"/>
          <a:ext cx="0" cy="0"/>
          <a:chOff x="0" y="0"/>
          <a:chExt cx="0" cy="0"/>
        </a:xfrm>
      </p:grpSpPr>
      <p:sp>
        <p:nvSpPr>
          <p:cNvPr id="1123" name="Shape 1123"/>
          <p:cNvSpPr txBox="1">
            <a:spLocks noGrp="1"/>
          </p:cNvSpPr>
          <p:nvPr>
            <p:ph type="title"/>
          </p:nvPr>
        </p:nvSpPr>
        <p:spPr>
          <a:xfrm>
            <a:off x="304800" y="76201"/>
            <a:ext cx="11745200" cy="533599"/>
          </a:xfrm>
          <a:prstGeom prst="rect">
            <a:avLst/>
          </a:prstGeom>
          <a:noFill/>
          <a:ln>
            <a:noFill/>
          </a:ln>
        </p:spPr>
        <p:txBody>
          <a:bodyPr lIns="91425" tIns="91425" rIns="91425" bIns="91425" anchor="ctr" anchorCtr="0"/>
          <a:lstStyle>
            <a:lvl1pPr rtl="0">
              <a:spcBef>
                <a:spcPts val="0"/>
              </a:spcBef>
              <a:defRPr>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24" name="Shape 1124"/>
          <p:cNvSpPr txBox="1">
            <a:spLocks noGrp="1"/>
          </p:cNvSpPr>
          <p:nvPr>
            <p:ph type="body" idx="1"/>
          </p:nvPr>
        </p:nvSpPr>
        <p:spPr>
          <a:xfrm>
            <a:off x="357716" y="846137"/>
            <a:ext cx="5624000" cy="5487999"/>
          </a:xfrm>
          <a:prstGeom prst="rect">
            <a:avLst/>
          </a:prstGeom>
          <a:noFill/>
          <a:ln>
            <a:noFill/>
          </a:ln>
        </p:spPr>
        <p:txBody>
          <a:bodyPr lIns="91425" tIns="91425" rIns="91425" bIns="91425" anchor="t" anchorCtr="0"/>
          <a:lstStyle>
            <a:lvl1pPr rtl="0">
              <a:spcBef>
                <a:spcPts val="0"/>
              </a:spcBef>
              <a:defRPr>
                <a:latin typeface="Calibri"/>
                <a:ea typeface="Calibri"/>
                <a:cs typeface="Calibri"/>
                <a:sym typeface="Calibri"/>
              </a:defRPr>
            </a:lvl1pPr>
            <a:lvl2pPr rtl="0">
              <a:spcBef>
                <a:spcPts val="0"/>
              </a:spcBef>
              <a:defRPr>
                <a:latin typeface="Calibri"/>
                <a:ea typeface="Calibri"/>
                <a:cs typeface="Calibri"/>
                <a:sym typeface="Calibri"/>
              </a:defRPr>
            </a:lvl2pPr>
            <a:lvl3pPr rtl="0">
              <a:spcBef>
                <a:spcPts val="0"/>
              </a:spcBef>
              <a:defRPr>
                <a:latin typeface="Calibri"/>
                <a:ea typeface="Calibri"/>
                <a:cs typeface="Calibri"/>
                <a:sym typeface="Calibri"/>
              </a:defRPr>
            </a:lvl3pPr>
            <a:lvl4pPr rtl="0">
              <a:spcBef>
                <a:spcPts val="0"/>
              </a:spcBef>
              <a:defRPr>
                <a:latin typeface="Calibri"/>
                <a:ea typeface="Calibri"/>
                <a:cs typeface="Calibri"/>
                <a:sym typeface="Calibri"/>
              </a:defRPr>
            </a:lvl4pPr>
            <a:lvl5pPr rtl="0">
              <a:spcBef>
                <a:spcPts val="0"/>
              </a:spcBef>
              <a:defRPr>
                <a:latin typeface="Calibri"/>
                <a:ea typeface="Calibri"/>
                <a:cs typeface="Calibri"/>
                <a:sym typeface="Calibri"/>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25" name="Shape 1125"/>
          <p:cNvSpPr txBox="1">
            <a:spLocks noGrp="1"/>
          </p:cNvSpPr>
          <p:nvPr>
            <p:ph type="body" idx="2"/>
          </p:nvPr>
        </p:nvSpPr>
        <p:spPr>
          <a:xfrm>
            <a:off x="6184900" y="846136"/>
            <a:ext cx="5624000" cy="2666800"/>
          </a:xfrm>
          <a:prstGeom prst="rect">
            <a:avLst/>
          </a:prstGeom>
          <a:noFill/>
          <a:ln>
            <a:noFill/>
          </a:ln>
        </p:spPr>
        <p:txBody>
          <a:bodyPr lIns="91425" tIns="91425" rIns="91425" bIns="91425" anchor="t" anchorCtr="0"/>
          <a:lstStyle>
            <a:lvl1pPr rtl="0">
              <a:spcBef>
                <a:spcPts val="0"/>
              </a:spcBef>
              <a:defRPr>
                <a:latin typeface="Calibri"/>
                <a:ea typeface="Calibri"/>
                <a:cs typeface="Calibri"/>
                <a:sym typeface="Calibri"/>
              </a:defRPr>
            </a:lvl1pPr>
            <a:lvl2pPr rtl="0">
              <a:spcBef>
                <a:spcPts val="0"/>
              </a:spcBef>
              <a:defRPr>
                <a:latin typeface="Calibri"/>
                <a:ea typeface="Calibri"/>
                <a:cs typeface="Calibri"/>
                <a:sym typeface="Calibri"/>
              </a:defRPr>
            </a:lvl2pPr>
            <a:lvl3pPr rtl="0">
              <a:spcBef>
                <a:spcPts val="0"/>
              </a:spcBef>
              <a:defRPr>
                <a:latin typeface="Calibri"/>
                <a:ea typeface="Calibri"/>
                <a:cs typeface="Calibri"/>
                <a:sym typeface="Calibri"/>
              </a:defRPr>
            </a:lvl3pPr>
            <a:lvl4pPr rtl="0">
              <a:spcBef>
                <a:spcPts val="0"/>
              </a:spcBef>
              <a:defRPr>
                <a:latin typeface="Calibri"/>
                <a:ea typeface="Calibri"/>
                <a:cs typeface="Calibri"/>
                <a:sym typeface="Calibri"/>
              </a:defRPr>
            </a:lvl4pPr>
            <a:lvl5pPr rtl="0">
              <a:spcBef>
                <a:spcPts val="0"/>
              </a:spcBef>
              <a:defRPr>
                <a:latin typeface="Calibri"/>
                <a:ea typeface="Calibri"/>
                <a:cs typeface="Calibri"/>
                <a:sym typeface="Calibri"/>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26" name="Shape 1126"/>
          <p:cNvSpPr txBox="1">
            <a:spLocks noGrp="1"/>
          </p:cNvSpPr>
          <p:nvPr>
            <p:ph type="body" idx="3"/>
          </p:nvPr>
        </p:nvSpPr>
        <p:spPr>
          <a:xfrm>
            <a:off x="6184900" y="3665536"/>
            <a:ext cx="5624000" cy="2668400"/>
          </a:xfrm>
          <a:prstGeom prst="rect">
            <a:avLst/>
          </a:prstGeom>
          <a:noFill/>
          <a:ln>
            <a:noFill/>
          </a:ln>
        </p:spPr>
        <p:txBody>
          <a:bodyPr lIns="91425" tIns="91425" rIns="91425" bIns="91425" anchor="t" anchorCtr="0"/>
          <a:lstStyle>
            <a:lvl1pPr rtl="0">
              <a:spcBef>
                <a:spcPts val="0"/>
              </a:spcBef>
              <a:defRPr>
                <a:latin typeface="Calibri"/>
                <a:ea typeface="Calibri"/>
                <a:cs typeface="Calibri"/>
                <a:sym typeface="Calibri"/>
              </a:defRPr>
            </a:lvl1pPr>
            <a:lvl2pPr rtl="0">
              <a:spcBef>
                <a:spcPts val="0"/>
              </a:spcBef>
              <a:defRPr>
                <a:latin typeface="Calibri"/>
                <a:ea typeface="Calibri"/>
                <a:cs typeface="Calibri"/>
                <a:sym typeface="Calibri"/>
              </a:defRPr>
            </a:lvl2pPr>
            <a:lvl3pPr rtl="0">
              <a:spcBef>
                <a:spcPts val="0"/>
              </a:spcBef>
              <a:defRPr>
                <a:latin typeface="Calibri"/>
                <a:ea typeface="Calibri"/>
                <a:cs typeface="Calibri"/>
                <a:sym typeface="Calibri"/>
              </a:defRPr>
            </a:lvl3pPr>
            <a:lvl4pPr rtl="0">
              <a:spcBef>
                <a:spcPts val="0"/>
              </a:spcBef>
              <a:defRPr>
                <a:latin typeface="Calibri"/>
                <a:ea typeface="Calibri"/>
                <a:cs typeface="Calibri"/>
                <a:sym typeface="Calibri"/>
              </a:defRPr>
            </a:lvl4pPr>
            <a:lvl5pPr rtl="0">
              <a:spcBef>
                <a:spcPts val="0"/>
              </a:spcBef>
              <a:defRPr>
                <a:latin typeface="Calibri"/>
                <a:ea typeface="Calibri"/>
                <a:cs typeface="Calibri"/>
                <a:sym typeface="Calibri"/>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663636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0952A-5B21-0E43-9EB5-7FB1E1433257}"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8F75E-4A5C-CB4E-88FF-7C5B3B2C6A2C}" type="slidenum">
              <a:rPr lang="en-US" smtClean="0"/>
              <a:t>‹nr.›</a:t>
            </a:fld>
            <a:endParaRPr lang="en-US"/>
          </a:p>
        </p:txBody>
      </p:sp>
    </p:spTree>
    <p:extLst>
      <p:ext uri="{BB962C8B-B14F-4D97-AF65-F5344CB8AC3E}">
        <p14:creationId xmlns:p14="http://schemas.microsoft.com/office/powerpoint/2010/main" val="1704751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0952A-5B21-0E43-9EB5-7FB1E1433257}"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8F75E-4A5C-CB4E-88FF-7C5B3B2C6A2C}" type="slidenum">
              <a:rPr lang="en-US" smtClean="0"/>
              <a:t>‹nr.›</a:t>
            </a:fld>
            <a:endParaRPr lang="en-US"/>
          </a:p>
        </p:txBody>
      </p:sp>
    </p:spTree>
    <p:extLst>
      <p:ext uri="{BB962C8B-B14F-4D97-AF65-F5344CB8AC3E}">
        <p14:creationId xmlns:p14="http://schemas.microsoft.com/office/powerpoint/2010/main" val="208483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30952A-5B21-0E43-9EB5-7FB1E1433257}" type="datetimeFigureOut">
              <a:rPr lang="en-US" smtClean="0"/>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8F75E-4A5C-CB4E-88FF-7C5B3B2C6A2C}" type="slidenum">
              <a:rPr lang="en-US" smtClean="0"/>
              <a:t>‹nr.›</a:t>
            </a:fld>
            <a:endParaRPr lang="en-US"/>
          </a:p>
        </p:txBody>
      </p:sp>
    </p:spTree>
    <p:extLst>
      <p:ext uri="{BB962C8B-B14F-4D97-AF65-F5344CB8AC3E}">
        <p14:creationId xmlns:p14="http://schemas.microsoft.com/office/powerpoint/2010/main" val="148477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30952A-5B21-0E43-9EB5-7FB1E1433257}" type="datetimeFigureOut">
              <a:rPr lang="en-US" smtClean="0"/>
              <a:t>4/22/2016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38F75E-4A5C-CB4E-88FF-7C5B3B2C6A2C}" type="slidenum">
              <a:rPr lang="en-US" smtClean="0"/>
              <a:t>‹nr.›</a:t>
            </a:fld>
            <a:endParaRPr lang="en-US"/>
          </a:p>
        </p:txBody>
      </p:sp>
    </p:spTree>
    <p:extLst>
      <p:ext uri="{BB962C8B-B14F-4D97-AF65-F5344CB8AC3E}">
        <p14:creationId xmlns:p14="http://schemas.microsoft.com/office/powerpoint/2010/main" val="908842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30952A-5B21-0E43-9EB5-7FB1E1433257}" type="datetimeFigureOut">
              <a:rPr lang="en-US" smtClean="0"/>
              <a:t>4/22/2016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38F75E-4A5C-CB4E-88FF-7C5B3B2C6A2C}" type="slidenum">
              <a:rPr lang="en-US" smtClean="0"/>
              <a:t>‹nr.›</a:t>
            </a:fld>
            <a:endParaRPr lang="en-US"/>
          </a:p>
        </p:txBody>
      </p:sp>
    </p:spTree>
    <p:extLst>
      <p:ext uri="{BB962C8B-B14F-4D97-AF65-F5344CB8AC3E}">
        <p14:creationId xmlns:p14="http://schemas.microsoft.com/office/powerpoint/2010/main" val="201609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0952A-5B21-0E43-9EB5-7FB1E1433257}" type="datetimeFigureOut">
              <a:rPr lang="en-US" smtClean="0"/>
              <a:t>4/22/2016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38F75E-4A5C-CB4E-88FF-7C5B3B2C6A2C}" type="slidenum">
              <a:rPr lang="en-US" smtClean="0"/>
              <a:t>‹nr.›</a:t>
            </a:fld>
            <a:endParaRPr lang="en-US"/>
          </a:p>
        </p:txBody>
      </p:sp>
    </p:spTree>
    <p:extLst>
      <p:ext uri="{BB962C8B-B14F-4D97-AF65-F5344CB8AC3E}">
        <p14:creationId xmlns:p14="http://schemas.microsoft.com/office/powerpoint/2010/main" val="1583280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30952A-5B21-0E43-9EB5-7FB1E1433257}" type="datetimeFigureOut">
              <a:rPr lang="en-US" smtClean="0"/>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8F75E-4A5C-CB4E-88FF-7C5B3B2C6A2C}" type="slidenum">
              <a:rPr lang="en-US" smtClean="0"/>
              <a:t>‹nr.›</a:t>
            </a:fld>
            <a:endParaRPr lang="en-US"/>
          </a:p>
        </p:txBody>
      </p:sp>
    </p:spTree>
    <p:extLst>
      <p:ext uri="{BB962C8B-B14F-4D97-AF65-F5344CB8AC3E}">
        <p14:creationId xmlns:p14="http://schemas.microsoft.com/office/powerpoint/2010/main" val="72472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30952A-5B21-0E43-9EB5-7FB1E1433257}" type="datetimeFigureOut">
              <a:rPr lang="en-US" smtClean="0"/>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8F75E-4A5C-CB4E-88FF-7C5B3B2C6A2C}" type="slidenum">
              <a:rPr lang="en-US" smtClean="0"/>
              <a:t>‹nr.›</a:t>
            </a:fld>
            <a:endParaRPr lang="en-US"/>
          </a:p>
        </p:txBody>
      </p:sp>
    </p:spTree>
    <p:extLst>
      <p:ext uri="{BB962C8B-B14F-4D97-AF65-F5344CB8AC3E}">
        <p14:creationId xmlns:p14="http://schemas.microsoft.com/office/powerpoint/2010/main" val="1996017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0952A-5B21-0E43-9EB5-7FB1E1433257}" type="datetimeFigureOut">
              <a:rPr lang="en-US" smtClean="0"/>
              <a:t>4/22/2016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38F75E-4A5C-CB4E-88FF-7C5B3B2C6A2C}" type="slidenum">
              <a:rPr lang="en-US" smtClean="0"/>
              <a:t>‹nr.›</a:t>
            </a:fld>
            <a:endParaRPr lang="en-US"/>
          </a:p>
        </p:txBody>
      </p:sp>
    </p:spTree>
    <p:extLst>
      <p:ext uri="{BB962C8B-B14F-4D97-AF65-F5344CB8AC3E}">
        <p14:creationId xmlns:p14="http://schemas.microsoft.com/office/powerpoint/2010/main" val="1174201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amazon.com/gp/customer-reviews/R3HJM4FJKBSE5M/ref=cm_cr_arp_d_rvw_ttl?ie=UTF8&amp;ASIN=B01BHAU6QO" TargetMode="External"/><Relationship Id="rId2" Type="http://schemas.openxmlformats.org/officeDocument/2006/relationships/hyperlink" Target="http://www.amazon.com/Bragi-Enabled-Headphones-Black-B1000/product-reviews/B01BHAU6QO/ref=cm_cr_arp_d_viewpnt_lft?ie=UTF8&amp;filterByStar=positive" TargetMode="External"/><Relationship Id="rId1" Type="http://schemas.openxmlformats.org/officeDocument/2006/relationships/slideLayout" Target="../slideLayouts/slideLayout2.xml"/><Relationship Id="rId5" Type="http://schemas.openxmlformats.org/officeDocument/2006/relationships/hyperlink" Target="http://www.amazon.com/Bragi-Enabled-Headphones-Black-B1000/product-reviews/B01BHAU6QO/ref=cm_cr_arp_d_rvw_fmt?ie=UTF8&amp;formatType=current_format" TargetMode="External"/><Relationship Id="rId4" Type="http://schemas.openxmlformats.org/officeDocument/2006/relationships/hyperlink" Target="http://www.amazon.com/gp/pdp/profile/A1IHSBT6H8A0GG/ref=cm_cr_arp_d_pdp?ie=UTF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pp.box.com/s/7uvkyxqi6avxmefcb7umo1kt7rqlploz" TargetMode="External"/><Relationship Id="rId2" Type="http://schemas.openxmlformats.org/officeDocument/2006/relationships/hyperlink" Target="https://app.box.com/s/ih8wpe3vduknll0l4nnf09znjjwi0qvy" TargetMode="External"/><Relationship Id="rId1" Type="http://schemas.openxmlformats.org/officeDocument/2006/relationships/slideLayout" Target="../slideLayouts/slideLayout2.xml"/><Relationship Id="rId4" Type="http://schemas.openxmlformats.org/officeDocument/2006/relationships/hyperlink" Target="https://app.box.com/s/nsbpoykls9cwvomci9ztbccxqcq8awo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15.xml.rels><?xml version="1.0" encoding="UTF-8" standalone="yes"?>
<Relationships xmlns="http://schemas.openxmlformats.org/package/2006/relationships"><Relationship Id="rId3" Type="http://schemas.openxmlformats.org/officeDocument/2006/relationships/hyperlink" Target="https://app.box.com/s/dkbyipptytf95ij10n2a42qwdkmt62v6" TargetMode="External"/><Relationship Id="rId2" Type="http://schemas.openxmlformats.org/officeDocument/2006/relationships/hyperlink" Target="https://app.box.com/s/294p618tqk2k5lu3ghyunuy4clasmes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18.xml.rels><?xml version="1.0" encoding="UTF-8" standalone="yes"?>
<Relationships xmlns="http://schemas.openxmlformats.org/package/2006/relationships"><Relationship Id="rId3" Type="http://schemas.openxmlformats.org/officeDocument/2006/relationships/hyperlink" Target="https://app.box.com/s/7b7x3xqqxaf7czyb1g1hmj7pvrhdv1by" TargetMode="External"/><Relationship Id="rId2" Type="http://schemas.openxmlformats.org/officeDocument/2006/relationships/hyperlink" Target="https://app.box.com/s/d4wpju2xj7qf8p3ms89fweik9cg7lc62"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2.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tif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Afbeelding 3"/>
          <p:cNvPicPr>
            <a:picLocks noChangeAspect="1"/>
          </p:cNvPicPr>
          <p:nvPr/>
        </p:nvPicPr>
        <p:blipFill rotWithShape="1">
          <a:blip r:embed="rId2"/>
          <a:srcRect t="9481" b="8324"/>
          <a:stretch/>
        </p:blipFill>
        <p:spPr>
          <a:xfrm>
            <a:off x="0" y="1"/>
            <a:ext cx="12192000" cy="6858000"/>
          </a:xfrm>
          <a:prstGeom prst="rect">
            <a:avLst/>
          </a:prstGeom>
        </p:spPr>
      </p:pic>
      <p:sp>
        <p:nvSpPr>
          <p:cNvPr id="6" name="Tekstvak 5"/>
          <p:cNvSpPr txBox="1"/>
          <p:nvPr/>
        </p:nvSpPr>
        <p:spPr>
          <a:xfrm>
            <a:off x="381965" y="6209080"/>
            <a:ext cx="1309782" cy="307777"/>
          </a:xfrm>
          <a:prstGeom prst="rect">
            <a:avLst/>
          </a:prstGeom>
          <a:noFill/>
        </p:spPr>
        <p:txBody>
          <a:bodyPr wrap="none" rtlCol="0">
            <a:spAutoFit/>
          </a:bodyPr>
          <a:lstStyle/>
          <a:p>
            <a:r>
              <a:rPr lang="nl-NL" sz="1400" b="1" dirty="0">
                <a:solidFill>
                  <a:schemeClr val="bg1"/>
                </a:solidFill>
              </a:rPr>
              <a:t>www.verve.life</a:t>
            </a:r>
            <a:endParaRPr lang="nl-BE" sz="1400" b="1" dirty="0">
              <a:solidFill>
                <a:schemeClr val="bg1"/>
              </a:solidFill>
            </a:endParaRPr>
          </a:p>
        </p:txBody>
      </p:sp>
      <p:sp>
        <p:nvSpPr>
          <p:cNvPr id="7" name="Tekstvak 6"/>
          <p:cNvSpPr txBox="1"/>
          <p:nvPr/>
        </p:nvSpPr>
        <p:spPr>
          <a:xfrm>
            <a:off x="8970380" y="6209080"/>
            <a:ext cx="1415516" cy="307777"/>
          </a:xfrm>
          <a:prstGeom prst="rect">
            <a:avLst/>
          </a:prstGeom>
          <a:noFill/>
        </p:spPr>
        <p:txBody>
          <a:bodyPr wrap="none" rtlCol="0">
            <a:spAutoFit/>
          </a:bodyPr>
          <a:lstStyle/>
          <a:p>
            <a:r>
              <a:rPr lang="nl-NL" sz="1400" dirty="0" err="1">
                <a:solidFill>
                  <a:schemeClr val="bg1"/>
                </a:solidFill>
                <a:latin typeface="Moto Sans Light" panose="02000503040000020003" pitchFamily="2" charset="0"/>
              </a:rPr>
              <a:t>by</a:t>
            </a:r>
            <a:r>
              <a:rPr lang="nl-NL" sz="1400" dirty="0">
                <a:solidFill>
                  <a:schemeClr val="bg1"/>
                </a:solidFill>
                <a:latin typeface="Moto Sans Light" panose="02000503040000020003" pitchFamily="2" charset="0"/>
              </a:rPr>
              <a:t>            </a:t>
            </a:r>
            <a:r>
              <a:rPr lang="nl-NL" sz="1400" dirty="0" err="1">
                <a:solidFill>
                  <a:schemeClr val="bg1"/>
                </a:solidFill>
                <a:latin typeface="Moto Sans Light" panose="02000503040000020003" pitchFamily="2" charset="0"/>
              </a:rPr>
              <a:t>motorola</a:t>
            </a:r>
            <a:endParaRPr lang="nl-BE" sz="1400" dirty="0">
              <a:solidFill>
                <a:schemeClr val="bg1"/>
              </a:solidFill>
              <a:latin typeface="Moto Sans Light" panose="02000503040000020003" pitchFamily="2" charset="0"/>
            </a:endParaRPr>
          </a:p>
        </p:txBody>
      </p:sp>
      <p:pic>
        <p:nvPicPr>
          <p:cNvPr id="8" name="Afbeelding 7"/>
          <p:cNvPicPr>
            <a:picLocks noChangeAspect="1"/>
          </p:cNvPicPr>
          <p:nvPr/>
        </p:nvPicPr>
        <p:blipFill>
          <a:blip r:embed="rId3"/>
          <a:stretch>
            <a:fillRect/>
          </a:stretch>
        </p:blipFill>
        <p:spPr>
          <a:xfrm>
            <a:off x="9229067" y="6153103"/>
            <a:ext cx="454709" cy="419731"/>
          </a:xfrm>
          <a:prstGeom prst="rect">
            <a:avLst/>
          </a:prstGeom>
        </p:spPr>
      </p:pic>
      <p:sp>
        <p:nvSpPr>
          <p:cNvPr id="9" name="Tekstvak 8"/>
          <p:cNvSpPr txBox="1"/>
          <p:nvPr/>
        </p:nvSpPr>
        <p:spPr>
          <a:xfrm>
            <a:off x="8112144" y="334084"/>
            <a:ext cx="3769044" cy="2215991"/>
          </a:xfrm>
          <a:prstGeom prst="rect">
            <a:avLst/>
          </a:prstGeom>
          <a:noFill/>
        </p:spPr>
        <p:txBody>
          <a:bodyPr wrap="none" rtlCol="0">
            <a:spAutoFit/>
          </a:bodyPr>
          <a:lstStyle/>
          <a:p>
            <a:pPr algn="r">
              <a:lnSpc>
                <a:spcPct val="70000"/>
              </a:lnSpc>
            </a:pPr>
            <a:r>
              <a:rPr lang="nl-NL" sz="7200" dirty="0">
                <a:solidFill>
                  <a:schemeClr val="bg1"/>
                </a:solidFill>
                <a:latin typeface="Audiowide" panose="02000503000000020004" pitchFamily="2" charset="0"/>
              </a:rPr>
              <a:t>VERVE</a:t>
            </a:r>
          </a:p>
          <a:p>
            <a:pPr algn="r">
              <a:lnSpc>
                <a:spcPct val="70000"/>
              </a:lnSpc>
            </a:pPr>
            <a:r>
              <a:rPr lang="nl-NL" sz="4800" dirty="0">
                <a:solidFill>
                  <a:schemeClr val="bg1"/>
                </a:solidFill>
                <a:latin typeface="Audiowide" panose="02000503000000020004" pitchFamily="2" charset="0"/>
              </a:rPr>
              <a:t>LIFE</a:t>
            </a:r>
          </a:p>
          <a:p>
            <a:pPr algn="r"/>
            <a:endParaRPr lang="nl-NL" dirty="0">
              <a:solidFill>
                <a:schemeClr val="bg1"/>
              </a:solidFill>
              <a:latin typeface="Audiowide" panose="02000503000000020004" pitchFamily="2" charset="0"/>
            </a:endParaRPr>
          </a:p>
          <a:p>
            <a:pPr algn="r"/>
            <a:r>
              <a:rPr lang="nl-NL" dirty="0">
                <a:solidFill>
                  <a:schemeClr val="bg1"/>
                </a:solidFill>
                <a:latin typeface="Audiowide" panose="02000503000000020004" pitchFamily="2" charset="0"/>
              </a:rPr>
              <a:t>ENJOY LIFE,</a:t>
            </a:r>
          </a:p>
          <a:p>
            <a:pPr algn="r"/>
            <a:r>
              <a:rPr lang="nl-NL" dirty="0">
                <a:solidFill>
                  <a:schemeClr val="bg1"/>
                </a:solidFill>
                <a:latin typeface="Audiowide" panose="02000503000000020004" pitchFamily="2" charset="0"/>
              </a:rPr>
              <a:t>LESS SERIOUSLY</a:t>
            </a:r>
          </a:p>
        </p:txBody>
      </p:sp>
      <p:pic>
        <p:nvPicPr>
          <p:cNvPr id="10" name="Afbeelding 9"/>
          <p:cNvPicPr>
            <a:picLocks noChangeAspect="1"/>
          </p:cNvPicPr>
          <p:nvPr/>
        </p:nvPicPr>
        <p:blipFill>
          <a:blip r:embed="rId4"/>
          <a:stretch>
            <a:fillRect/>
          </a:stretch>
        </p:blipFill>
        <p:spPr>
          <a:xfrm>
            <a:off x="10644583" y="6200425"/>
            <a:ext cx="1199838" cy="316432"/>
          </a:xfrm>
          <a:prstGeom prst="rect">
            <a:avLst/>
          </a:prstGeom>
        </p:spPr>
      </p:pic>
    </p:spTree>
    <p:extLst>
      <p:ext uri="{BB962C8B-B14F-4D97-AF65-F5344CB8AC3E}">
        <p14:creationId xmlns:p14="http://schemas.microsoft.com/office/powerpoint/2010/main" val="45101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676" y="776775"/>
            <a:ext cx="3226676" cy="4524315"/>
          </a:xfrm>
          <a:prstGeom prst="rect">
            <a:avLst/>
          </a:prstGeom>
        </p:spPr>
        <p:txBody>
          <a:bodyPr wrap="square">
            <a:spAutoFit/>
          </a:bodyPr>
          <a:lstStyle/>
          <a:p>
            <a:r>
              <a:rPr lang="en-US" sz="1600" dirty="0">
                <a:solidFill>
                  <a:srgbClr val="111111"/>
                </a:solidFill>
                <a:latin typeface="Arial" charset="0"/>
              </a:rPr>
              <a:t>Top positive review</a:t>
            </a:r>
          </a:p>
          <a:p>
            <a:r>
              <a:rPr lang="en-US" sz="1600" dirty="0">
                <a:solidFill>
                  <a:srgbClr val="0066C0"/>
                </a:solidFill>
                <a:latin typeface="Arial" charset="0"/>
                <a:hlinkClick r:id="rId2"/>
              </a:rPr>
              <a:t>See all 5 positive reviews</a:t>
            </a:r>
            <a:r>
              <a:rPr lang="en-US" sz="1600" b="1" dirty="0">
                <a:solidFill>
                  <a:srgbClr val="111111"/>
                </a:solidFill>
                <a:latin typeface="Arial" charset="0"/>
              </a:rPr>
              <a:t>›</a:t>
            </a:r>
            <a:endParaRPr lang="en-US" sz="1600" dirty="0">
              <a:solidFill>
                <a:srgbClr val="111111"/>
              </a:solidFill>
              <a:latin typeface="Arial" charset="0"/>
            </a:endParaRPr>
          </a:p>
          <a:p>
            <a:r>
              <a:rPr lang="en-US" sz="1600" i="1" dirty="0">
                <a:solidFill>
                  <a:srgbClr val="111111"/>
                </a:solidFill>
                <a:latin typeface="Arial" charset="0"/>
              </a:rPr>
              <a:t>4.0 out of 5 </a:t>
            </a:r>
            <a:r>
              <a:rPr lang="en-US" sz="1600" i="1" dirty="0" err="1">
                <a:solidFill>
                  <a:srgbClr val="111111"/>
                </a:solidFill>
                <a:latin typeface="Arial" charset="0"/>
              </a:rPr>
              <a:t>stars</a:t>
            </a:r>
            <a:r>
              <a:rPr lang="en-US" sz="1600" b="1" dirty="0" err="1">
                <a:solidFill>
                  <a:srgbClr val="111111"/>
                </a:solidFill>
                <a:latin typeface="Arial" charset="0"/>
              </a:rPr>
              <a:t>Great</a:t>
            </a:r>
            <a:r>
              <a:rPr lang="en-US" sz="1600" b="1" dirty="0">
                <a:solidFill>
                  <a:srgbClr val="111111"/>
                </a:solidFill>
                <a:latin typeface="Arial" charset="0"/>
              </a:rPr>
              <a:t> build quality</a:t>
            </a:r>
            <a:endParaRPr lang="en-US" sz="1600" dirty="0">
              <a:solidFill>
                <a:srgbClr val="111111"/>
              </a:solidFill>
              <a:latin typeface="Arial" charset="0"/>
            </a:endParaRPr>
          </a:p>
          <a:p>
            <a:r>
              <a:rPr lang="en-US" sz="1600" dirty="0" err="1">
                <a:solidFill>
                  <a:srgbClr val="555555"/>
                </a:solidFill>
                <a:latin typeface="Arial" charset="0"/>
              </a:rPr>
              <a:t>ByHeathon</a:t>
            </a:r>
            <a:r>
              <a:rPr lang="en-US" sz="1600" dirty="0">
                <a:solidFill>
                  <a:srgbClr val="555555"/>
                </a:solidFill>
                <a:latin typeface="Arial" charset="0"/>
              </a:rPr>
              <a:t> April 8, 2016</a:t>
            </a:r>
            <a:endParaRPr lang="en-US" sz="1600" dirty="0">
              <a:solidFill>
                <a:srgbClr val="111111"/>
              </a:solidFill>
              <a:latin typeface="Arial" charset="0"/>
            </a:endParaRPr>
          </a:p>
          <a:p>
            <a:r>
              <a:rPr lang="en-US" sz="1600" dirty="0">
                <a:solidFill>
                  <a:srgbClr val="111111"/>
                </a:solidFill>
                <a:latin typeface="Arial" charset="0"/>
              </a:rPr>
              <a:t>Great build quality, pleasant sound and decent battery life(3 to 4 hours without the case). The dash is the perfect headphones for urban commute. The only down side is the limitation of Bluetooth technology. </a:t>
            </a:r>
            <a:r>
              <a:rPr lang="en-US" sz="1600" b="1" dirty="0">
                <a:solidFill>
                  <a:srgbClr val="FF0000"/>
                </a:solidFill>
                <a:latin typeface="Arial" charset="0"/>
              </a:rPr>
              <a:t>The music skips every time I'm in an open, windy space even if my phone is in the right pocket.</a:t>
            </a:r>
            <a:r>
              <a:rPr lang="en-US" sz="1600" dirty="0">
                <a:solidFill>
                  <a:srgbClr val="111111"/>
                </a:solidFill>
                <a:latin typeface="Arial" charset="0"/>
              </a:rPr>
              <a:t> Despite the occasional drop-outs, the dash is a futuristic product that works.</a:t>
            </a:r>
            <a:endParaRPr lang="en-US" sz="1600" b="0" i="0" dirty="0">
              <a:solidFill>
                <a:srgbClr val="111111"/>
              </a:solidFill>
              <a:effectLst/>
              <a:latin typeface="Arial" charset="0"/>
            </a:endParaRPr>
          </a:p>
        </p:txBody>
      </p:sp>
      <p:sp>
        <p:nvSpPr>
          <p:cNvPr id="5" name="TextBox 4"/>
          <p:cNvSpPr txBox="1"/>
          <p:nvPr/>
        </p:nvSpPr>
        <p:spPr>
          <a:xfrm>
            <a:off x="4256690" y="-105104"/>
            <a:ext cx="3752193" cy="646331"/>
          </a:xfrm>
          <a:prstGeom prst="rect">
            <a:avLst/>
          </a:prstGeom>
          <a:noFill/>
        </p:spPr>
        <p:txBody>
          <a:bodyPr wrap="square" rtlCol="0">
            <a:spAutoFit/>
          </a:bodyPr>
          <a:lstStyle/>
          <a:p>
            <a:r>
              <a:rPr lang="en-US" sz="3600" err="1"/>
              <a:t>Bragi</a:t>
            </a:r>
            <a:r>
              <a:rPr lang="en-US" sz="3600" dirty="0"/>
              <a:t> Reviews</a:t>
            </a:r>
          </a:p>
        </p:txBody>
      </p:sp>
      <p:sp>
        <p:nvSpPr>
          <p:cNvPr id="7" name="Rectangle 6"/>
          <p:cNvSpPr/>
          <p:nvPr/>
        </p:nvSpPr>
        <p:spPr>
          <a:xfrm>
            <a:off x="8008883" y="541227"/>
            <a:ext cx="4298731" cy="5509200"/>
          </a:xfrm>
          <a:prstGeom prst="rect">
            <a:avLst/>
          </a:prstGeom>
        </p:spPr>
        <p:txBody>
          <a:bodyPr wrap="square">
            <a:spAutoFit/>
          </a:bodyPr>
          <a:lstStyle/>
          <a:p>
            <a:r>
              <a:rPr lang="en-US" sz="1600" i="1" dirty="0">
                <a:solidFill>
                  <a:srgbClr val="0066C0"/>
                </a:solidFill>
                <a:latin typeface="Arial" charset="0"/>
                <a:hlinkClick r:id="rId3"/>
              </a:rPr>
              <a:t>1.0 out of 5 stars</a:t>
            </a:r>
            <a:r>
              <a:rPr lang="en-US" sz="1600" b="1" dirty="0">
                <a:solidFill>
                  <a:srgbClr val="111111"/>
                </a:solidFill>
                <a:latin typeface="Arial" charset="0"/>
                <a:hlinkClick r:id="rId3"/>
              </a:rPr>
              <a:t>Avoid until they get the bugs out of the hardware, software and their support practices.</a:t>
            </a:r>
            <a:endParaRPr lang="en-US" sz="1600" dirty="0">
              <a:solidFill>
                <a:srgbClr val="111111"/>
              </a:solidFill>
              <a:latin typeface="Arial" charset="0"/>
            </a:endParaRPr>
          </a:p>
          <a:p>
            <a:r>
              <a:rPr lang="en-US" sz="1600" dirty="0" err="1">
                <a:solidFill>
                  <a:srgbClr val="555555"/>
                </a:solidFill>
                <a:latin typeface="Arial" charset="0"/>
              </a:rPr>
              <a:t>By</a:t>
            </a:r>
            <a:r>
              <a:rPr lang="en-US" sz="1600" dirty="0" err="1">
                <a:solidFill>
                  <a:srgbClr val="0066C0"/>
                </a:solidFill>
                <a:latin typeface="Arial" charset="0"/>
                <a:hlinkClick r:id="rId4"/>
              </a:rPr>
              <a:t>Mr</a:t>
            </a:r>
            <a:r>
              <a:rPr lang="en-US" sz="1600" dirty="0">
                <a:solidFill>
                  <a:srgbClr val="0066C0"/>
                </a:solidFill>
                <a:latin typeface="Arial" charset="0"/>
                <a:hlinkClick r:id="rId4"/>
              </a:rPr>
              <a:t>. </a:t>
            </a:r>
            <a:r>
              <a:rPr lang="en-US" sz="1600" dirty="0" err="1">
                <a:solidFill>
                  <a:srgbClr val="0066C0"/>
                </a:solidFill>
                <a:latin typeface="Arial" charset="0"/>
                <a:hlinkClick r:id="rId4"/>
              </a:rPr>
              <a:t>Cheetodust</a:t>
            </a:r>
            <a:r>
              <a:rPr lang="en-US" sz="1600" dirty="0" err="1">
                <a:solidFill>
                  <a:srgbClr val="555555"/>
                </a:solidFill>
                <a:latin typeface="Arial" charset="0"/>
              </a:rPr>
              <a:t>on</a:t>
            </a:r>
            <a:r>
              <a:rPr lang="en-US" sz="1600" dirty="0">
                <a:solidFill>
                  <a:srgbClr val="555555"/>
                </a:solidFill>
                <a:latin typeface="Arial" charset="0"/>
              </a:rPr>
              <a:t> April 8, 2016</a:t>
            </a:r>
            <a:endParaRPr lang="en-US" sz="1600" dirty="0">
              <a:solidFill>
                <a:srgbClr val="111111"/>
              </a:solidFill>
              <a:latin typeface="Arial" charset="0"/>
            </a:endParaRPr>
          </a:p>
          <a:p>
            <a:r>
              <a:rPr lang="en-US" sz="1600" dirty="0">
                <a:solidFill>
                  <a:srgbClr val="0066C0"/>
                </a:solidFill>
                <a:latin typeface="Arial" charset="0"/>
                <a:hlinkClick r:id="rId5"/>
              </a:rPr>
              <a:t>Color: Black</a:t>
            </a:r>
            <a:endParaRPr lang="en-US" sz="1600" dirty="0">
              <a:solidFill>
                <a:srgbClr val="111111"/>
              </a:solidFill>
              <a:latin typeface="Arial" charset="0"/>
            </a:endParaRPr>
          </a:p>
          <a:p>
            <a:r>
              <a:rPr lang="en-US" sz="1600" dirty="0">
                <a:solidFill>
                  <a:srgbClr val="111111"/>
                </a:solidFill>
                <a:latin typeface="Arial" charset="0"/>
              </a:rPr>
              <a:t>I supported the </a:t>
            </a:r>
            <a:r>
              <a:rPr lang="en-US" sz="1600" dirty="0" err="1">
                <a:solidFill>
                  <a:srgbClr val="111111"/>
                </a:solidFill>
                <a:latin typeface="Arial" charset="0"/>
              </a:rPr>
              <a:t>kickstarter</a:t>
            </a:r>
            <a:r>
              <a:rPr lang="en-US" sz="1600" dirty="0">
                <a:solidFill>
                  <a:srgbClr val="111111"/>
                </a:solidFill>
                <a:latin typeface="Arial" charset="0"/>
              </a:rPr>
              <a:t> for these in hopes that they would deliver what was promised. After numerous missed dates and delays (a little more than a 1 year delay from initial </a:t>
            </a:r>
            <a:r>
              <a:rPr lang="en-US" sz="1600" dirty="0" err="1">
                <a:solidFill>
                  <a:srgbClr val="111111"/>
                </a:solidFill>
                <a:latin typeface="Arial" charset="0"/>
              </a:rPr>
              <a:t>kickstarter</a:t>
            </a:r>
            <a:r>
              <a:rPr lang="en-US" sz="1600" dirty="0">
                <a:solidFill>
                  <a:srgbClr val="111111"/>
                </a:solidFill>
                <a:latin typeface="Arial" charset="0"/>
              </a:rPr>
              <a:t> stated dates to be more specific) I finally received my unit. I followed the direction charged, paired and wow nothing! I reached out to them via email and after a 7 day delay they responded reset the unit. I responded I already did and 6 or 7 days later they responded reload the units software. Well that's the problem no way to load software on something that no longer turns on. So the immediate action by me with 6-7 day delayed response by them ends with the final blow I have to ship to them at my cost for repair or replacement.</a:t>
            </a:r>
            <a:endParaRPr lang="en-US" sz="1600" b="0" i="0" dirty="0">
              <a:solidFill>
                <a:srgbClr val="111111"/>
              </a:solidFill>
              <a:effectLst/>
              <a:latin typeface="Arial" charset="0"/>
            </a:endParaRPr>
          </a:p>
        </p:txBody>
      </p:sp>
      <p:sp>
        <p:nvSpPr>
          <p:cNvPr id="8" name="TextBox 7"/>
          <p:cNvSpPr txBox="1"/>
          <p:nvPr/>
        </p:nvSpPr>
        <p:spPr>
          <a:xfrm>
            <a:off x="4829503" y="776775"/>
            <a:ext cx="1755228" cy="4247317"/>
          </a:xfrm>
          <a:prstGeom prst="rect">
            <a:avLst/>
          </a:prstGeom>
          <a:noFill/>
        </p:spPr>
        <p:txBody>
          <a:bodyPr wrap="square" rtlCol="0">
            <a:spAutoFit/>
          </a:bodyPr>
          <a:lstStyle/>
          <a:p>
            <a:r>
              <a:rPr lang="en-US" b="1" dirty="0"/>
              <a:t>Amazon</a:t>
            </a:r>
          </a:p>
          <a:p>
            <a:r>
              <a:rPr lang="en-US" dirty="0"/>
              <a:t>4.4 out of 5</a:t>
            </a:r>
          </a:p>
          <a:p>
            <a:r>
              <a:rPr lang="en-US" dirty="0"/>
              <a:t>6 reviews total</a:t>
            </a:r>
          </a:p>
          <a:p>
            <a:r>
              <a:rPr lang="en-US" dirty="0"/>
              <a:t> </a:t>
            </a:r>
          </a:p>
          <a:p>
            <a:endParaRPr lang="en-US" b="1" dirty="0"/>
          </a:p>
          <a:p>
            <a:endParaRPr lang="en-US" b="1" dirty="0"/>
          </a:p>
          <a:p>
            <a:r>
              <a:rPr lang="en-US" b="1" dirty="0"/>
              <a:t>App</a:t>
            </a:r>
            <a:endParaRPr lang="en-US" dirty="0"/>
          </a:p>
          <a:p>
            <a:r>
              <a:rPr lang="en-US" dirty="0"/>
              <a:t>3.5 out of 5 star(89 reviews)</a:t>
            </a:r>
          </a:p>
          <a:p>
            <a:r>
              <a:rPr lang="en-US" dirty="0"/>
              <a:t>They update frequently</a:t>
            </a:r>
          </a:p>
          <a:p>
            <a:r>
              <a:rPr lang="en-US" dirty="0"/>
              <a:t> </a:t>
            </a:r>
          </a:p>
          <a:p>
            <a:endParaRPr lang="en-US" dirty="0"/>
          </a:p>
          <a:p>
            <a:r>
              <a:rPr lang="en-US" b="1" dirty="0" err="1"/>
              <a:t>Sams</a:t>
            </a:r>
            <a:r>
              <a:rPr lang="en-US" b="1" dirty="0"/>
              <a:t> Club</a:t>
            </a:r>
          </a:p>
          <a:p>
            <a:r>
              <a:rPr lang="en-US" dirty="0"/>
              <a:t>No reviews yet</a:t>
            </a:r>
          </a:p>
        </p:txBody>
      </p:sp>
    </p:spTree>
    <p:extLst>
      <p:ext uri="{BB962C8B-B14F-4D97-AF65-F5344CB8AC3E}">
        <p14:creationId xmlns:p14="http://schemas.microsoft.com/office/powerpoint/2010/main" val="132198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56690" y="-105104"/>
            <a:ext cx="3752193" cy="646331"/>
          </a:xfrm>
          <a:prstGeom prst="rect">
            <a:avLst/>
          </a:prstGeom>
          <a:noFill/>
        </p:spPr>
        <p:txBody>
          <a:bodyPr wrap="square" rtlCol="0">
            <a:spAutoFit/>
          </a:bodyPr>
          <a:lstStyle/>
          <a:p>
            <a:r>
              <a:rPr lang="en-US" sz="3600" dirty="0" err="1"/>
              <a:t>Earin</a:t>
            </a:r>
            <a:r>
              <a:rPr lang="en-US" sz="3600" dirty="0"/>
              <a:t> Reviews</a:t>
            </a:r>
          </a:p>
        </p:txBody>
      </p:sp>
      <p:sp>
        <p:nvSpPr>
          <p:cNvPr id="8" name="TextBox 7"/>
          <p:cNvSpPr txBox="1"/>
          <p:nvPr/>
        </p:nvSpPr>
        <p:spPr>
          <a:xfrm>
            <a:off x="4829503" y="776775"/>
            <a:ext cx="1755228" cy="3416320"/>
          </a:xfrm>
          <a:prstGeom prst="rect">
            <a:avLst/>
          </a:prstGeom>
          <a:noFill/>
        </p:spPr>
        <p:txBody>
          <a:bodyPr wrap="square" rtlCol="0">
            <a:spAutoFit/>
          </a:bodyPr>
          <a:lstStyle/>
          <a:p>
            <a:r>
              <a:rPr lang="en-US" b="1" dirty="0"/>
              <a:t>Amazon</a:t>
            </a:r>
          </a:p>
          <a:p>
            <a:r>
              <a:rPr lang="en-US" dirty="0"/>
              <a:t>2.6  out of 5</a:t>
            </a:r>
          </a:p>
          <a:p>
            <a:r>
              <a:rPr lang="en-US" dirty="0"/>
              <a:t>39 reviews total</a:t>
            </a:r>
            <a:endParaRPr lang="en-US" b="1" dirty="0"/>
          </a:p>
          <a:p>
            <a:endParaRPr lang="en-US" b="1" dirty="0"/>
          </a:p>
          <a:p>
            <a:r>
              <a:rPr lang="en-US" b="1" dirty="0"/>
              <a:t>BEST BUY</a:t>
            </a:r>
          </a:p>
          <a:p>
            <a:r>
              <a:rPr lang="en-US" dirty="0"/>
              <a:t>3.3 out of 5</a:t>
            </a:r>
          </a:p>
          <a:p>
            <a:r>
              <a:rPr lang="en-US" dirty="0"/>
              <a:t>123 reviews</a:t>
            </a:r>
          </a:p>
          <a:p>
            <a:endParaRPr lang="en-US" dirty="0"/>
          </a:p>
          <a:p>
            <a:r>
              <a:rPr lang="en-US" b="1" dirty="0"/>
              <a:t>APP</a:t>
            </a:r>
          </a:p>
          <a:p>
            <a:r>
              <a:rPr lang="en-US" dirty="0"/>
              <a:t>2.5 out of 5</a:t>
            </a:r>
          </a:p>
          <a:p>
            <a:r>
              <a:rPr lang="en-US" b="1" dirty="0"/>
              <a:t>11 reviews</a:t>
            </a:r>
          </a:p>
          <a:p>
            <a:r>
              <a:rPr lang="en-US" b="1" dirty="0"/>
              <a:t> </a:t>
            </a:r>
            <a:endParaRPr lang="en-US" dirty="0"/>
          </a:p>
        </p:txBody>
      </p:sp>
      <p:pic>
        <p:nvPicPr>
          <p:cNvPr id="3" name="Picture 2"/>
          <p:cNvPicPr>
            <a:picLocks noChangeAspect="1"/>
          </p:cNvPicPr>
          <p:nvPr/>
        </p:nvPicPr>
        <p:blipFill>
          <a:blip r:embed="rId2"/>
          <a:stretch>
            <a:fillRect/>
          </a:stretch>
        </p:blipFill>
        <p:spPr>
          <a:xfrm>
            <a:off x="367166" y="539926"/>
            <a:ext cx="3504961" cy="3441523"/>
          </a:xfrm>
          <a:prstGeom prst="rect">
            <a:avLst/>
          </a:prstGeom>
        </p:spPr>
      </p:pic>
      <p:pic>
        <p:nvPicPr>
          <p:cNvPr id="6" name="Picture 5"/>
          <p:cNvPicPr>
            <a:picLocks noChangeAspect="1"/>
          </p:cNvPicPr>
          <p:nvPr/>
        </p:nvPicPr>
        <p:blipFill>
          <a:blip r:embed="rId3"/>
          <a:stretch>
            <a:fillRect/>
          </a:stretch>
        </p:blipFill>
        <p:spPr>
          <a:xfrm>
            <a:off x="7542107" y="357419"/>
            <a:ext cx="3525943" cy="4130153"/>
          </a:xfrm>
          <a:prstGeom prst="rect">
            <a:avLst/>
          </a:prstGeom>
        </p:spPr>
      </p:pic>
    </p:spTree>
    <p:extLst>
      <p:ext uri="{BB962C8B-B14F-4D97-AF65-F5344CB8AC3E}">
        <p14:creationId xmlns:p14="http://schemas.microsoft.com/office/powerpoint/2010/main" val="2131283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Videos</a:t>
            </a:r>
          </a:p>
        </p:txBody>
      </p:sp>
      <p:sp>
        <p:nvSpPr>
          <p:cNvPr id="3" name="Content Placeholder 2"/>
          <p:cNvSpPr>
            <a:spLocks noGrp="1"/>
          </p:cNvSpPr>
          <p:nvPr>
            <p:ph idx="1"/>
          </p:nvPr>
        </p:nvSpPr>
        <p:spPr>
          <a:xfrm>
            <a:off x="838200" y="1444625"/>
            <a:ext cx="10515600" cy="4351338"/>
          </a:xfrm>
        </p:spPr>
        <p:txBody>
          <a:bodyPr>
            <a:normAutofit/>
          </a:bodyPr>
          <a:lstStyle/>
          <a:p>
            <a:pPr marL="0" indent="0">
              <a:buNone/>
            </a:pPr>
            <a:endParaRPr lang="en-US" dirty="0"/>
          </a:p>
          <a:p>
            <a:r>
              <a:rPr lang="en-US" dirty="0"/>
              <a:t>Waterproof: </a:t>
            </a:r>
            <a:r>
              <a:rPr lang="en-US" u="sng" dirty="0">
                <a:hlinkClick r:id="rId2"/>
              </a:rPr>
              <a:t>https://app.box.com/s/ih8wpe3vduknll0l4nnf09znjjwi0qvy</a:t>
            </a:r>
          </a:p>
          <a:p>
            <a:endParaRPr lang="en-US" u="sng" dirty="0">
              <a:hlinkClick r:id="rId2"/>
            </a:endParaRPr>
          </a:p>
          <a:p>
            <a:r>
              <a:rPr lang="en-US" dirty="0"/>
              <a:t>Ones Use: </a:t>
            </a:r>
            <a:r>
              <a:rPr lang="en-US" u="sng" dirty="0">
                <a:hlinkClick r:id="rId3"/>
              </a:rPr>
              <a:t>https://app.box.com/s/7uvkyxqi6avxmefcb7umo1kt7rqlploz</a:t>
            </a:r>
          </a:p>
          <a:p>
            <a:r>
              <a:rPr lang="en-US" dirty="0"/>
              <a:t> </a:t>
            </a:r>
          </a:p>
          <a:p>
            <a:r>
              <a:rPr lang="en-US" dirty="0"/>
              <a:t>Ones Fit: </a:t>
            </a:r>
            <a:r>
              <a:rPr lang="en-US" u="sng" dirty="0">
                <a:hlinkClick r:id="rId4"/>
              </a:rPr>
              <a:t>https://app.box.com/s/nsbpoykls9cwvomci9ztbccxqcq8awof</a:t>
            </a:r>
            <a:endParaRPr lang="en-US" dirty="0"/>
          </a:p>
        </p:txBody>
      </p:sp>
    </p:spTree>
    <p:extLst>
      <p:ext uri="{BB962C8B-B14F-4D97-AF65-F5344CB8AC3E}">
        <p14:creationId xmlns:p14="http://schemas.microsoft.com/office/powerpoint/2010/main" val="29406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8600" y="0"/>
            <a:ext cx="9759950" cy="6822078"/>
          </a:xfrm>
          <a:prstGeom prst="rect">
            <a:avLst/>
          </a:prstGeom>
        </p:spPr>
      </p:pic>
    </p:spTree>
    <p:extLst>
      <p:ext uri="{BB962C8B-B14F-4D97-AF65-F5344CB8AC3E}">
        <p14:creationId xmlns:p14="http://schemas.microsoft.com/office/powerpoint/2010/main" val="1790055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Shape 1486"/>
          <p:cNvSpPr/>
          <p:nvPr/>
        </p:nvSpPr>
        <p:spPr>
          <a:xfrm>
            <a:off x="2353970" y="1253436"/>
            <a:ext cx="7035356" cy="1432000"/>
          </a:xfrm>
          <a:prstGeom prst="rect">
            <a:avLst/>
          </a:prstGeom>
          <a:solidFill>
            <a:srgbClr val="999999"/>
          </a:solidFill>
          <a:ln w="19050" cap="flat" cmpd="sng">
            <a:solidFill>
              <a:srgbClr val="999999"/>
            </a:solidFill>
            <a:prstDash val="solid"/>
            <a:round/>
            <a:headEnd type="none" w="med" len="med"/>
            <a:tailEnd type="none" w="med" len="med"/>
          </a:ln>
        </p:spPr>
        <p:txBody>
          <a:bodyPr lIns="121900" tIns="121900" rIns="121900" bIns="121900" anchor="ctr" anchorCtr="0">
            <a:noAutofit/>
          </a:bodyPr>
          <a:lstStyle/>
          <a:p>
            <a:endParaRPr sz="2400"/>
          </a:p>
        </p:txBody>
      </p:sp>
      <p:sp>
        <p:nvSpPr>
          <p:cNvPr id="1488" name="Shape 1488"/>
          <p:cNvSpPr txBox="1"/>
          <p:nvPr/>
        </p:nvSpPr>
        <p:spPr>
          <a:xfrm>
            <a:off x="3949967" y="758434"/>
            <a:ext cx="1210000" cy="307599"/>
          </a:xfrm>
          <a:prstGeom prst="rect">
            <a:avLst/>
          </a:prstGeom>
          <a:noFill/>
          <a:ln>
            <a:noFill/>
          </a:ln>
        </p:spPr>
        <p:txBody>
          <a:bodyPr lIns="121867" tIns="60933" rIns="121867" bIns="60933" anchor="t" anchorCtr="0">
            <a:noAutofit/>
          </a:bodyPr>
          <a:lstStyle/>
          <a:p>
            <a:pPr algn="ctr">
              <a:buClr>
                <a:srgbClr val="000000"/>
              </a:buClr>
              <a:buSzPct val="25000"/>
            </a:pPr>
            <a:r>
              <a:rPr lang="en-US" sz="1333" b="1" u="sng" dirty="0">
                <a:solidFill>
                  <a:srgbClr val="666666"/>
                </a:solidFill>
                <a:latin typeface="Raleway"/>
                <a:ea typeface="Raleway"/>
                <a:cs typeface="Raleway"/>
                <a:sym typeface="Raleway"/>
              </a:rPr>
              <a:t>VerveRider</a:t>
            </a:r>
            <a:endParaRPr lang="en" sz="1333" b="1" u="sng" dirty="0">
              <a:solidFill>
                <a:srgbClr val="666666"/>
              </a:solidFill>
              <a:latin typeface="Raleway"/>
              <a:ea typeface="Raleway"/>
              <a:cs typeface="Raleway"/>
              <a:sym typeface="Raleway"/>
            </a:endParaRPr>
          </a:p>
        </p:txBody>
      </p:sp>
      <p:sp>
        <p:nvSpPr>
          <p:cNvPr id="1489" name="Shape 1489"/>
          <p:cNvSpPr txBox="1"/>
          <p:nvPr/>
        </p:nvSpPr>
        <p:spPr>
          <a:xfrm>
            <a:off x="6109669" y="4316021"/>
            <a:ext cx="329600" cy="259600"/>
          </a:xfrm>
          <a:prstGeom prst="rect">
            <a:avLst/>
          </a:prstGeom>
          <a:noFill/>
          <a:ln>
            <a:noFill/>
          </a:ln>
        </p:spPr>
        <p:txBody>
          <a:bodyPr lIns="79000" tIns="39500" rIns="79000" bIns="39500" anchor="t" anchorCtr="0">
            <a:noAutofit/>
          </a:bodyPr>
          <a:lstStyle/>
          <a:p>
            <a:pPr>
              <a:buClr>
                <a:srgbClr val="000000"/>
              </a:buClr>
            </a:pPr>
            <a:endParaRPr sz="1867">
              <a:solidFill>
                <a:srgbClr val="000000"/>
              </a:solidFill>
              <a:latin typeface="Arial"/>
              <a:ea typeface="Arial"/>
              <a:cs typeface="Arial"/>
              <a:sym typeface="Arial"/>
            </a:endParaRPr>
          </a:p>
        </p:txBody>
      </p:sp>
      <p:sp>
        <p:nvSpPr>
          <p:cNvPr id="1490" name="Shape 1490"/>
          <p:cNvSpPr txBox="1"/>
          <p:nvPr/>
        </p:nvSpPr>
        <p:spPr>
          <a:xfrm>
            <a:off x="4700452" y="6619236"/>
            <a:ext cx="329600" cy="259600"/>
          </a:xfrm>
          <a:prstGeom prst="rect">
            <a:avLst/>
          </a:prstGeom>
          <a:noFill/>
          <a:ln>
            <a:noFill/>
          </a:ln>
        </p:spPr>
        <p:txBody>
          <a:bodyPr lIns="79000" tIns="39500" rIns="79000" bIns="39500" anchor="t" anchorCtr="0">
            <a:noAutofit/>
          </a:bodyPr>
          <a:lstStyle/>
          <a:p>
            <a:pPr>
              <a:buClr>
                <a:srgbClr val="000000"/>
              </a:buClr>
            </a:pPr>
            <a:endParaRPr sz="1867">
              <a:solidFill>
                <a:srgbClr val="434343"/>
              </a:solidFill>
              <a:latin typeface="Arial"/>
              <a:ea typeface="Arial"/>
              <a:cs typeface="Arial"/>
              <a:sym typeface="Arial"/>
            </a:endParaRPr>
          </a:p>
        </p:txBody>
      </p:sp>
      <p:sp>
        <p:nvSpPr>
          <p:cNvPr id="1491" name="Shape 1491"/>
          <p:cNvSpPr txBox="1"/>
          <p:nvPr/>
        </p:nvSpPr>
        <p:spPr>
          <a:xfrm>
            <a:off x="-95749" y="-9835"/>
            <a:ext cx="11745200" cy="461600"/>
          </a:xfrm>
          <a:prstGeom prst="rect">
            <a:avLst/>
          </a:prstGeom>
          <a:noFill/>
          <a:ln>
            <a:noFill/>
          </a:ln>
        </p:spPr>
        <p:txBody>
          <a:bodyPr lIns="121900" tIns="60933" rIns="121900" bIns="60933" anchor="ctr" anchorCtr="0">
            <a:noAutofit/>
          </a:bodyPr>
          <a:lstStyle/>
          <a:p>
            <a:pPr>
              <a:buClr>
                <a:srgbClr val="999999"/>
              </a:buClr>
              <a:buSzPct val="25000"/>
            </a:pPr>
            <a:r>
              <a:rPr lang="en" sz="4000" u="sng" dirty="0">
                <a:solidFill>
                  <a:srgbClr val="434343"/>
                </a:solidFill>
                <a:latin typeface="Raleway"/>
                <a:ea typeface="Raleway"/>
                <a:cs typeface="Raleway"/>
                <a:sym typeface="Raleway"/>
              </a:rPr>
              <a:t>TRUE-WIRELESS COMPETITIVE SET</a:t>
            </a:r>
          </a:p>
        </p:txBody>
      </p:sp>
      <p:sp>
        <p:nvSpPr>
          <p:cNvPr id="1497" name="Shape 1497"/>
          <p:cNvSpPr txBox="1"/>
          <p:nvPr/>
        </p:nvSpPr>
        <p:spPr>
          <a:xfrm>
            <a:off x="7158641" y="682528"/>
            <a:ext cx="1611199" cy="307599"/>
          </a:xfrm>
          <a:prstGeom prst="rect">
            <a:avLst/>
          </a:prstGeom>
          <a:noFill/>
          <a:ln>
            <a:noFill/>
          </a:ln>
        </p:spPr>
        <p:txBody>
          <a:bodyPr lIns="121867" tIns="60933" rIns="121867" bIns="60933" anchor="t" anchorCtr="0">
            <a:noAutofit/>
          </a:bodyPr>
          <a:lstStyle/>
          <a:p>
            <a:pPr algn="ctr">
              <a:buClr>
                <a:srgbClr val="000000"/>
              </a:buClr>
              <a:buSzPct val="25000"/>
            </a:pPr>
            <a:r>
              <a:rPr lang="en-US" sz="1333" b="1" u="sng">
                <a:solidFill>
                  <a:srgbClr val="666666"/>
                </a:solidFill>
                <a:latin typeface="Raleway"/>
                <a:ea typeface="Raleway"/>
                <a:cs typeface="Raleway"/>
                <a:sym typeface="Raleway"/>
              </a:rPr>
              <a:t>LG Tone Active  HBS-850</a:t>
            </a:r>
            <a:endParaRPr lang="en" sz="1333" b="1" u="sng" dirty="0">
              <a:solidFill>
                <a:srgbClr val="666666"/>
              </a:solidFill>
              <a:latin typeface="Raleway"/>
              <a:ea typeface="Raleway"/>
              <a:cs typeface="Raleway"/>
              <a:sym typeface="Raleway"/>
            </a:endParaRPr>
          </a:p>
        </p:txBody>
      </p:sp>
      <p:sp>
        <p:nvSpPr>
          <p:cNvPr id="1499" name="Shape 1499"/>
          <p:cNvSpPr txBox="1"/>
          <p:nvPr/>
        </p:nvSpPr>
        <p:spPr>
          <a:xfrm>
            <a:off x="2635152" y="2280632"/>
            <a:ext cx="1428400" cy="307599"/>
          </a:xfrm>
          <a:prstGeom prst="rect">
            <a:avLst/>
          </a:prstGeom>
          <a:noFill/>
          <a:ln>
            <a:noFill/>
          </a:ln>
        </p:spPr>
        <p:txBody>
          <a:bodyPr lIns="121867" tIns="60933" rIns="121867" bIns="60933" anchor="t" anchorCtr="0">
            <a:noAutofit/>
          </a:bodyPr>
          <a:lstStyle/>
          <a:p>
            <a:pPr algn="ctr">
              <a:buClr>
                <a:srgbClr val="000000"/>
              </a:buClr>
              <a:buSzPct val="25000"/>
            </a:pPr>
            <a:r>
              <a:rPr lang="en" sz="1600" dirty="0">
                <a:solidFill>
                  <a:srgbClr val="F3F3F3"/>
                </a:solidFill>
                <a:latin typeface="Arial"/>
                <a:ea typeface="Arial"/>
                <a:cs typeface="Arial"/>
                <a:sym typeface="Arial"/>
              </a:rPr>
              <a:t>$ </a:t>
            </a:r>
            <a:r>
              <a:rPr lang="en-US" sz="1600" dirty="0">
                <a:solidFill>
                  <a:srgbClr val="F3F3F3"/>
                </a:solidFill>
                <a:latin typeface="Arial"/>
                <a:ea typeface="Arial"/>
                <a:cs typeface="Arial"/>
                <a:sym typeface="Arial"/>
              </a:rPr>
              <a:t>99</a:t>
            </a:r>
            <a:endParaRPr lang="en" sz="1600" dirty="0">
              <a:solidFill>
                <a:srgbClr val="F3F3F3"/>
              </a:solidFill>
              <a:latin typeface="Arial"/>
              <a:ea typeface="Arial"/>
              <a:cs typeface="Arial"/>
              <a:sym typeface="Arial"/>
            </a:endParaRPr>
          </a:p>
        </p:txBody>
      </p:sp>
      <p:sp>
        <p:nvSpPr>
          <p:cNvPr id="1500" name="Shape 1500"/>
          <p:cNvSpPr txBox="1"/>
          <p:nvPr/>
        </p:nvSpPr>
        <p:spPr>
          <a:xfrm>
            <a:off x="7686796" y="2316990"/>
            <a:ext cx="1443199" cy="307599"/>
          </a:xfrm>
          <a:prstGeom prst="rect">
            <a:avLst/>
          </a:prstGeom>
          <a:noFill/>
          <a:ln>
            <a:noFill/>
          </a:ln>
        </p:spPr>
        <p:txBody>
          <a:bodyPr lIns="121867" tIns="60933" rIns="121867" bIns="60933" anchor="t" anchorCtr="0">
            <a:noAutofit/>
          </a:bodyPr>
          <a:lstStyle/>
          <a:p>
            <a:pPr algn="ctr">
              <a:buClr>
                <a:srgbClr val="000000"/>
              </a:buClr>
              <a:buSzPct val="25000"/>
            </a:pPr>
            <a:r>
              <a:rPr lang="en" sz="1600" dirty="0">
                <a:solidFill>
                  <a:srgbClr val="F3F3F3"/>
                </a:solidFill>
                <a:latin typeface="Arial"/>
                <a:ea typeface="Arial"/>
                <a:cs typeface="Arial"/>
                <a:sym typeface="Arial"/>
              </a:rPr>
              <a:t>$ </a:t>
            </a:r>
            <a:r>
              <a:rPr lang="en-US" sz="1600" dirty="0">
                <a:solidFill>
                  <a:srgbClr val="F3F3F3"/>
                </a:solidFill>
              </a:rPr>
              <a:t>129</a:t>
            </a:r>
            <a:endParaRPr lang="en" sz="1600" dirty="0">
              <a:solidFill>
                <a:srgbClr val="F3F3F3"/>
              </a:solidFill>
            </a:endParaRPr>
          </a:p>
        </p:txBody>
      </p:sp>
      <p:graphicFrame>
        <p:nvGraphicFramePr>
          <p:cNvPr id="1501" name="Shape 1501"/>
          <p:cNvGraphicFramePr/>
          <p:nvPr>
            <p:extLst/>
          </p:nvPr>
        </p:nvGraphicFramePr>
        <p:xfrm>
          <a:off x="546952" y="2712474"/>
          <a:ext cx="8842374" cy="3577805"/>
        </p:xfrm>
        <a:graphic>
          <a:graphicData uri="http://schemas.openxmlformats.org/drawingml/2006/table">
            <a:tbl>
              <a:tblPr>
                <a:noFill/>
              </a:tblPr>
              <a:tblGrid>
                <a:gridCol w="1770117">
                  <a:extLst>
                    <a:ext uri="{9D8B030D-6E8A-4147-A177-3AD203B41FA5}">
                      <a16:colId xmlns:a16="http://schemas.microsoft.com/office/drawing/2014/main" val="20000"/>
                    </a:ext>
                  </a:extLst>
                </a:gridCol>
                <a:gridCol w="1965796">
                  <a:extLst>
                    <a:ext uri="{9D8B030D-6E8A-4147-A177-3AD203B41FA5}">
                      <a16:colId xmlns:a16="http://schemas.microsoft.com/office/drawing/2014/main" val="20001"/>
                    </a:ext>
                  </a:extLst>
                </a:gridCol>
                <a:gridCol w="1545615">
                  <a:extLst>
                    <a:ext uri="{9D8B030D-6E8A-4147-A177-3AD203B41FA5}">
                      <a16:colId xmlns:a16="http://schemas.microsoft.com/office/drawing/2014/main" val="20002"/>
                    </a:ext>
                  </a:extLst>
                </a:gridCol>
                <a:gridCol w="1796637">
                  <a:extLst>
                    <a:ext uri="{9D8B030D-6E8A-4147-A177-3AD203B41FA5}">
                      <a16:colId xmlns:a16="http://schemas.microsoft.com/office/drawing/2014/main" val="20003"/>
                    </a:ext>
                  </a:extLst>
                </a:gridCol>
                <a:gridCol w="1764209">
                  <a:extLst>
                    <a:ext uri="{9D8B030D-6E8A-4147-A177-3AD203B41FA5}">
                      <a16:colId xmlns:a16="http://schemas.microsoft.com/office/drawing/2014/main" val="20004"/>
                    </a:ext>
                  </a:extLst>
                </a:gridCol>
              </a:tblGrid>
              <a:tr h="376374">
                <a:tc>
                  <a:txBody>
                    <a:bodyPr/>
                    <a:lstStyle/>
                    <a:p>
                      <a:pPr lvl="0" rtl="0">
                        <a:lnSpc>
                          <a:spcPct val="115000"/>
                        </a:lnSpc>
                        <a:spcBef>
                          <a:spcPts val="0"/>
                        </a:spcBef>
                        <a:buNone/>
                      </a:pPr>
                      <a:r>
                        <a:rPr lang="en" sz="1300" dirty="0"/>
                        <a:t>Launch Timing</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algn="ctr" rtl="0">
                        <a:lnSpc>
                          <a:spcPct val="115000"/>
                        </a:lnSpc>
                        <a:spcBef>
                          <a:spcPts val="0"/>
                        </a:spcBef>
                        <a:buNone/>
                      </a:pPr>
                      <a:r>
                        <a:rPr lang="en" sz="1600" dirty="0">
                          <a:solidFill>
                            <a:srgbClr val="434343"/>
                          </a:solidFill>
                        </a:rPr>
                        <a:t>Q</a:t>
                      </a:r>
                      <a:r>
                        <a:rPr lang="en-US" sz="1600" dirty="0">
                          <a:solidFill>
                            <a:srgbClr val="434343"/>
                          </a:solidFill>
                        </a:rPr>
                        <a:t>2</a:t>
                      </a:r>
                      <a:r>
                        <a:rPr lang="en" sz="1600" dirty="0">
                          <a:solidFill>
                            <a:srgbClr val="434343"/>
                          </a:solidFill>
                        </a:rPr>
                        <a:t> 201</a:t>
                      </a:r>
                      <a:r>
                        <a:rPr lang="en-US" sz="1600" dirty="0">
                          <a:solidFill>
                            <a:srgbClr val="434343"/>
                          </a:solidFill>
                        </a:rPr>
                        <a:t>6</a:t>
                      </a:r>
                      <a:endParaRPr lang="en" sz="16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algn="ctr" rtl="0">
                        <a:lnSpc>
                          <a:spcPct val="115000"/>
                        </a:lnSpc>
                        <a:spcBef>
                          <a:spcPts val="0"/>
                        </a:spcBef>
                        <a:buNone/>
                      </a:pPr>
                      <a:r>
                        <a:rPr lang="en-US" sz="1600" dirty="0">
                          <a:solidFill>
                            <a:srgbClr val="434343"/>
                          </a:solidFill>
                        </a:rPr>
                        <a:t>Q2 2016</a:t>
                      </a:r>
                      <a:endParaRPr lang="en" sz="16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algn="ctr" rtl="0">
                        <a:lnSpc>
                          <a:spcPct val="115000"/>
                        </a:lnSpc>
                        <a:spcBef>
                          <a:spcPts val="0"/>
                        </a:spcBef>
                        <a:buNone/>
                      </a:pPr>
                      <a:r>
                        <a:rPr lang="en-US" sz="1600" dirty="0">
                          <a:solidFill>
                            <a:srgbClr val="434343"/>
                          </a:solidFill>
                        </a:rPr>
                        <a:t>Released</a:t>
                      </a:r>
                      <a:endParaRPr lang="en" sz="16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algn="ctr" rtl="0">
                        <a:lnSpc>
                          <a:spcPct val="115000"/>
                        </a:lnSpc>
                        <a:spcBef>
                          <a:spcPts val="0"/>
                        </a:spcBef>
                        <a:buNone/>
                      </a:pPr>
                      <a:r>
                        <a:rPr lang="en-US" sz="1600" dirty="0">
                          <a:solidFill>
                            <a:srgbClr val="434343"/>
                          </a:solidFill>
                        </a:rPr>
                        <a:t>Released</a:t>
                      </a:r>
                      <a:endParaRPr lang="en" sz="16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284480">
                <a:tc>
                  <a:txBody>
                    <a:bodyPr/>
                    <a:lstStyle/>
                    <a:p>
                      <a:pPr lvl="0" rtl="0">
                        <a:lnSpc>
                          <a:spcPct val="115000"/>
                        </a:lnSpc>
                        <a:spcBef>
                          <a:spcPts val="0"/>
                        </a:spcBef>
                        <a:buNone/>
                      </a:pPr>
                      <a:r>
                        <a:rPr lang="en" sz="1300"/>
                        <a:t>Driver</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 sz="1300" dirty="0">
                          <a:solidFill>
                            <a:srgbClr val="434343"/>
                          </a:solidFill>
                        </a:rPr>
                        <a:t>SINGLE DYNAMIC</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SINGLE </a:t>
                      </a:r>
                      <a:r>
                        <a:rPr lang="en-US" sz="1300" dirty="0">
                          <a:solidFill>
                            <a:srgbClr val="434343"/>
                          </a:solidFill>
                        </a:rPr>
                        <a:t> Dynamic</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SINGLE </a:t>
                      </a:r>
                      <a:r>
                        <a:rPr lang="en-US" sz="1300" dirty="0">
                          <a:solidFill>
                            <a:srgbClr val="434343"/>
                          </a:solidFill>
                        </a:rPr>
                        <a:t> Dynamic</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SINGLE </a:t>
                      </a:r>
                      <a:r>
                        <a:rPr lang="en-US" sz="1300" dirty="0">
                          <a:solidFill>
                            <a:srgbClr val="434343"/>
                          </a:solidFill>
                        </a:rPr>
                        <a:t> Dynamic</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340028">
                <a:tc>
                  <a:txBody>
                    <a:bodyPr/>
                    <a:lstStyle/>
                    <a:p>
                      <a:pPr lvl="0" rtl="0">
                        <a:lnSpc>
                          <a:spcPct val="115000"/>
                        </a:lnSpc>
                        <a:spcBef>
                          <a:spcPts val="0"/>
                        </a:spcBef>
                        <a:buNone/>
                      </a:pPr>
                      <a:r>
                        <a:rPr lang="en-US" sz="1300" dirty="0" err="1"/>
                        <a:t>Aptx</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 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301083">
                <a:tc>
                  <a:txBody>
                    <a:bodyPr/>
                    <a:lstStyle/>
                    <a:p>
                      <a:pPr lvl="0" rtl="0">
                        <a:lnSpc>
                          <a:spcPct val="115000"/>
                        </a:lnSpc>
                        <a:spcBef>
                          <a:spcPts val="0"/>
                        </a:spcBef>
                        <a:buNone/>
                      </a:pPr>
                      <a:r>
                        <a:rPr lang="en-US" sz="1300" dirty="0"/>
                        <a:t>App  Support</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 sz="1300" dirty="0">
                          <a:solidFill>
                            <a:srgbClr val="434343"/>
                          </a:solidFill>
                        </a:rPr>
                        <a:t>YES</a:t>
                      </a:r>
                      <a:r>
                        <a:rPr lang="en-US" sz="1300" dirty="0">
                          <a:solidFill>
                            <a:srgbClr val="434343"/>
                          </a:solidFill>
                        </a:rPr>
                        <a:t> (IOS and Android)</a:t>
                      </a:r>
                      <a:endParaRPr lang="en" sz="13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YES</a:t>
                      </a:r>
                      <a:r>
                        <a:rPr lang="en-US" sz="1300" dirty="0">
                          <a:solidFill>
                            <a:srgbClr val="434343"/>
                          </a:solidFill>
                        </a:rPr>
                        <a:t>(IOS and Android)</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 YES (Android)</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Clr>
                          <a:schemeClr val="dk1"/>
                        </a:buClr>
                        <a:buSzPct val="110000"/>
                        <a:buFont typeface="Arial"/>
                        <a:buNone/>
                      </a:pPr>
                      <a:r>
                        <a:rPr lang="en-US" sz="1300" dirty="0">
                          <a:solidFill>
                            <a:srgbClr val="434343"/>
                          </a:solidFill>
                        </a:rPr>
                        <a:t> YES (Android)</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284480">
                <a:tc>
                  <a:txBody>
                    <a:bodyPr/>
                    <a:lstStyle/>
                    <a:p>
                      <a:pPr lvl="0" rtl="0">
                        <a:lnSpc>
                          <a:spcPct val="115000"/>
                        </a:lnSpc>
                        <a:spcBef>
                          <a:spcPts val="0"/>
                        </a:spcBef>
                        <a:buNone/>
                      </a:pPr>
                      <a:r>
                        <a:rPr lang="en-US" sz="1300" dirty="0"/>
                        <a:t>EQ  Controls</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 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284480">
                <a:tc>
                  <a:txBody>
                    <a:bodyPr/>
                    <a:lstStyle/>
                    <a:p>
                      <a:pPr lvl="0" rtl="0">
                        <a:lnSpc>
                          <a:spcPct val="115000"/>
                        </a:lnSpc>
                        <a:spcBef>
                          <a:spcPts val="0"/>
                        </a:spcBef>
                        <a:buNone/>
                      </a:pPr>
                      <a:r>
                        <a:rPr lang="en" sz="1300" dirty="0"/>
                        <a:t>Playtime Headset</a:t>
                      </a:r>
                    </a:p>
                  </a:txBody>
                  <a:tcPr marL="38100" marR="38100" marT="25400" marB="25400" anchor="b">
                    <a:lnL w="9525" cap="flat" cmpd="sng">
                      <a:solidFill>
                        <a:srgbClr val="434343"/>
                      </a:solidFill>
                      <a:prstDash val="solid"/>
                      <a:round/>
                      <a:headEnd type="none" w="med" len="med"/>
                      <a:tailEnd type="none" w="med" len="med"/>
                    </a:lnL>
                    <a:lnR w="9525" cap="flat" cmpd="sng" algn="ctr">
                      <a:solidFill>
                        <a:srgbClr val="434343"/>
                      </a:solidFill>
                      <a:prstDash val="solid"/>
                      <a:round/>
                      <a:headEnd type="none" w="med" len="med"/>
                      <a:tailEnd type="none" w="med" len="med"/>
                    </a:lnR>
                    <a:lnT w="9525" cap="flat" cmpd="sng" algn="ctr">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12 </a:t>
                      </a:r>
                      <a:r>
                        <a:rPr lang="en" sz="1300" dirty="0">
                          <a:solidFill>
                            <a:srgbClr val="434343"/>
                          </a:solidFill>
                        </a:rPr>
                        <a:t>HOURS</a:t>
                      </a:r>
                    </a:p>
                  </a:txBody>
                  <a:tcPr marL="38100" marR="38100" marT="25400" marB="25400" anchor="b">
                    <a:lnL w="9525" cap="flat" cmpd="sng" algn="ctr">
                      <a:solidFill>
                        <a:srgbClr val="434343"/>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12 Hours</a:t>
                      </a:r>
                      <a:endParaRPr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10.5 Hours</a:t>
                      </a:r>
                      <a:endParaRPr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 9.5 Hours</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284480">
                <a:tc>
                  <a:txBody>
                    <a:bodyPr/>
                    <a:lstStyle/>
                    <a:p>
                      <a:pPr lvl="0" rtl="0">
                        <a:lnSpc>
                          <a:spcPct val="115000"/>
                        </a:lnSpc>
                        <a:spcBef>
                          <a:spcPts val="0"/>
                        </a:spcBef>
                        <a:buNone/>
                      </a:pPr>
                      <a:r>
                        <a:rPr lang="en-US" sz="1300" dirty="0"/>
                        <a:t> </a:t>
                      </a:r>
                      <a:r>
                        <a:rPr lang="en-US" sz="1300" dirty="0" err="1"/>
                        <a:t>Stby</a:t>
                      </a:r>
                      <a:r>
                        <a:rPr lang="en-US" sz="1300" dirty="0"/>
                        <a:t> Time</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lgn="ctr">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31 Days</a:t>
                      </a:r>
                      <a:endParaRPr lang="en" sz="13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31 Days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23 Days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18 Days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6"/>
                  </a:ext>
                </a:extLst>
              </a:tr>
              <a:tr h="284480">
                <a:tc>
                  <a:txBody>
                    <a:bodyPr/>
                    <a:lstStyle/>
                    <a:p>
                      <a:pPr lvl="0" rtl="0">
                        <a:lnSpc>
                          <a:spcPct val="115000"/>
                        </a:lnSpc>
                        <a:spcBef>
                          <a:spcPts val="0"/>
                        </a:spcBef>
                        <a:buNone/>
                      </a:pPr>
                      <a:r>
                        <a:rPr lang="en-US" sz="1300" dirty="0"/>
                        <a:t>Vibration Notification</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lgn="ctr">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 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7"/>
                  </a:ext>
                </a:extLst>
              </a:tr>
              <a:tr h="284480">
                <a:tc>
                  <a:txBody>
                    <a:bodyPr/>
                    <a:lstStyle/>
                    <a:p>
                      <a:pPr lvl="0" rtl="0">
                        <a:lnSpc>
                          <a:spcPct val="115000"/>
                        </a:lnSpc>
                        <a:spcBef>
                          <a:spcPts val="0"/>
                        </a:spcBef>
                        <a:buNone/>
                      </a:pPr>
                      <a:r>
                        <a:rPr lang="en" sz="1300" dirty="0"/>
                        <a:t>Water</a:t>
                      </a:r>
                      <a:r>
                        <a:rPr lang="en-US" sz="1300" dirty="0"/>
                        <a:t>/Sweat Proof</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Clr>
                          <a:schemeClr val="dk1"/>
                        </a:buClr>
                        <a:buSzPct val="110000"/>
                        <a:buFont typeface="Arial"/>
                        <a:buNone/>
                      </a:pPr>
                      <a:r>
                        <a:rPr lang="en" sz="1300" dirty="0">
                          <a:solidFill>
                            <a:srgbClr val="434343"/>
                          </a:solidFill>
                        </a:rPr>
                        <a:t>YES</a:t>
                      </a:r>
                      <a:r>
                        <a:rPr lang="en-US" sz="1300" dirty="0">
                          <a:solidFill>
                            <a:srgbClr val="434343"/>
                          </a:solidFill>
                        </a:rPr>
                        <a:t>  IPX7</a:t>
                      </a:r>
                      <a:endParaRPr lang="en" sz="1300" dirty="0">
                        <a:solidFill>
                          <a:srgbClr val="434343"/>
                        </a:solidFill>
                      </a:endParaRPr>
                    </a:p>
                  </a:txBody>
                  <a:tcPr marL="38100" marR="38100" marT="25400" marB="25400" anchor="b">
                    <a:lnL w="9525" cap="flat" cmpd="sng" algn="ctr">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NO</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NO</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Clr>
                          <a:schemeClr val="dk1"/>
                        </a:buClr>
                        <a:buSzPct val="110000"/>
                        <a:buFont typeface="Arial"/>
                        <a:buNone/>
                      </a:pPr>
                      <a:r>
                        <a:rPr lang="en-US" sz="1300" dirty="0">
                          <a:solidFill>
                            <a:srgbClr val="434343"/>
                          </a:solidFill>
                        </a:rPr>
                        <a:t>NO  IPx3</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8"/>
                  </a:ext>
                </a:extLst>
              </a:tr>
              <a:tr h="284480">
                <a:tc>
                  <a:txBody>
                    <a:bodyPr/>
                    <a:lstStyle/>
                    <a:p>
                      <a:pPr lvl="0" rtl="0">
                        <a:lnSpc>
                          <a:spcPct val="115000"/>
                        </a:lnSpc>
                        <a:spcBef>
                          <a:spcPts val="0"/>
                        </a:spcBef>
                        <a:buNone/>
                      </a:pPr>
                      <a:r>
                        <a:rPr lang="en-US" sz="1300" dirty="0"/>
                        <a:t> Voice Prompts</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lgn="ctr">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B7B7B7"/>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9"/>
                  </a:ext>
                </a:extLst>
              </a:tr>
              <a:tr h="284480">
                <a:tc>
                  <a:txBody>
                    <a:bodyPr/>
                    <a:lstStyle/>
                    <a:p>
                      <a:pPr lvl="0" rtl="0">
                        <a:lnSpc>
                          <a:spcPct val="115000"/>
                        </a:lnSpc>
                        <a:spcBef>
                          <a:spcPts val="0"/>
                        </a:spcBef>
                        <a:buNone/>
                      </a:pPr>
                      <a:r>
                        <a:rPr lang="en-US" sz="1300" dirty="0"/>
                        <a:t>Range</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lgn="ctr">
                      <a:solidFill>
                        <a:srgbClr val="434343"/>
                      </a:solidFill>
                      <a:prstDash val="solid"/>
                      <a:round/>
                      <a:headEnd type="none" w="med" len="med"/>
                      <a:tailEnd type="none" w="med" len="med"/>
                    </a:lnR>
                    <a:lnT w="9525" cap="flat" cmpd="sng" algn="ctr">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150 </a:t>
                      </a:r>
                      <a:r>
                        <a:rPr lang="en-US" sz="1300" dirty="0" err="1">
                          <a:solidFill>
                            <a:srgbClr val="434343"/>
                          </a:solidFill>
                        </a:rPr>
                        <a:t>ft</a:t>
                      </a:r>
                      <a:endParaRPr lang="en" sz="1300" dirty="0">
                        <a:solidFill>
                          <a:srgbClr val="434343"/>
                        </a:solidFill>
                      </a:endParaRPr>
                    </a:p>
                  </a:txBody>
                  <a:tcPr marL="38100" marR="38100" marT="25400" marB="25400" anchor="b">
                    <a:lnL w="9525" cap="flat" cmpd="sng" algn="ctr">
                      <a:solidFill>
                        <a:srgbClr val="434343"/>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150ft</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33ft</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33ft</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10"/>
                  </a:ext>
                </a:extLst>
              </a:tr>
              <a:tr h="284480">
                <a:tc>
                  <a:txBody>
                    <a:bodyPr/>
                    <a:lstStyle/>
                    <a:p>
                      <a:pPr lvl="0" rtl="0">
                        <a:lnSpc>
                          <a:spcPct val="115000"/>
                        </a:lnSpc>
                        <a:spcBef>
                          <a:spcPts val="0"/>
                        </a:spcBef>
                        <a:buNone/>
                      </a:pPr>
                      <a:r>
                        <a:rPr lang="en" sz="1300"/>
                        <a:t>Onboard Track Ctrl</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Clr>
                          <a:schemeClr val="dk1"/>
                        </a:buClr>
                        <a:buSzPct val="110000"/>
                        <a:buFont typeface="Arial"/>
                        <a:buNone/>
                      </a:pPr>
                      <a:r>
                        <a:rPr lang="en" sz="1300" dirty="0">
                          <a:solidFill>
                            <a:srgbClr val="434343"/>
                          </a:solidFill>
                        </a:rPr>
                        <a:t>YES</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Clr>
                          <a:schemeClr val="dk1"/>
                        </a:buClr>
                        <a:buSzPct val="110000"/>
                        <a:buFont typeface="Arial"/>
                        <a:buNone/>
                      </a:pPr>
                      <a:r>
                        <a:rPr lang="en" sz="1300" dirty="0">
                          <a:solidFill>
                            <a:srgbClr val="434343"/>
                          </a:solidFill>
                        </a:rPr>
                        <a:t>YES</a:t>
                      </a: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11"/>
                  </a:ext>
                </a:extLst>
              </a:tr>
            </a:tbl>
          </a:graphicData>
        </a:graphic>
      </p:graphicFrame>
      <p:sp>
        <p:nvSpPr>
          <p:cNvPr id="1507" name="Shape 1507"/>
          <p:cNvSpPr txBox="1"/>
          <p:nvPr/>
        </p:nvSpPr>
        <p:spPr>
          <a:xfrm>
            <a:off x="5891572" y="2286075"/>
            <a:ext cx="1428400" cy="307599"/>
          </a:xfrm>
          <a:prstGeom prst="rect">
            <a:avLst/>
          </a:prstGeom>
          <a:noFill/>
          <a:ln>
            <a:noFill/>
          </a:ln>
        </p:spPr>
        <p:txBody>
          <a:bodyPr lIns="121867" tIns="60933" rIns="121867" bIns="60933" anchor="t" anchorCtr="0">
            <a:noAutofit/>
          </a:bodyPr>
          <a:lstStyle/>
          <a:p>
            <a:pPr algn="ctr">
              <a:buClr>
                <a:srgbClr val="000000"/>
              </a:buClr>
              <a:buSzPct val="25000"/>
            </a:pPr>
            <a:r>
              <a:rPr lang="en" sz="1600" dirty="0">
                <a:solidFill>
                  <a:srgbClr val="F3F3F3"/>
                </a:solidFill>
              </a:rPr>
              <a:t>$</a:t>
            </a:r>
            <a:r>
              <a:rPr lang="en-US" sz="1600" dirty="0">
                <a:solidFill>
                  <a:srgbClr val="F3F3F3"/>
                </a:solidFill>
              </a:rPr>
              <a:t>69</a:t>
            </a:r>
            <a:endParaRPr lang="en" sz="1600" dirty="0">
              <a:solidFill>
                <a:srgbClr val="F3F3F3"/>
              </a:solidFill>
            </a:endParaRPr>
          </a:p>
        </p:txBody>
      </p:sp>
      <p:sp>
        <p:nvSpPr>
          <p:cNvPr id="1508" name="Shape 1508"/>
          <p:cNvSpPr txBox="1"/>
          <p:nvPr/>
        </p:nvSpPr>
        <p:spPr>
          <a:xfrm>
            <a:off x="5622744" y="655490"/>
            <a:ext cx="1364799" cy="307599"/>
          </a:xfrm>
          <a:prstGeom prst="rect">
            <a:avLst/>
          </a:prstGeom>
          <a:noFill/>
          <a:ln>
            <a:noFill/>
          </a:ln>
        </p:spPr>
        <p:txBody>
          <a:bodyPr lIns="121867" tIns="60933" rIns="121867" bIns="60933" anchor="t" anchorCtr="0">
            <a:noAutofit/>
          </a:bodyPr>
          <a:lstStyle/>
          <a:p>
            <a:pPr algn="ctr">
              <a:buClr>
                <a:srgbClr val="000000"/>
              </a:buClr>
              <a:buSzPct val="25000"/>
            </a:pPr>
            <a:r>
              <a:rPr lang="en-US" sz="1333" b="1" u="sng" dirty="0">
                <a:solidFill>
                  <a:srgbClr val="666666"/>
                </a:solidFill>
                <a:latin typeface="Raleway"/>
                <a:ea typeface="Raleway"/>
                <a:cs typeface="Raleway"/>
                <a:sym typeface="Raleway"/>
              </a:rPr>
              <a:t>LG Tone Pro HBS 760</a:t>
            </a:r>
            <a:endParaRPr lang="en" sz="1333" b="1" u="sng" dirty="0">
              <a:solidFill>
                <a:srgbClr val="666666"/>
              </a:solidFill>
              <a:latin typeface="Raleway"/>
              <a:ea typeface="Raleway"/>
              <a:cs typeface="Raleway"/>
              <a:sym typeface="Raleway"/>
            </a:endParaRPr>
          </a:p>
          <a:p>
            <a:pPr algn="ctr">
              <a:buClr>
                <a:srgbClr val="000000"/>
              </a:buClr>
            </a:pPr>
            <a:endParaRPr sz="1333" b="1" u="sng" dirty="0">
              <a:solidFill>
                <a:srgbClr val="666666"/>
              </a:solidFill>
              <a:latin typeface="Raleway"/>
              <a:ea typeface="Raleway"/>
              <a:cs typeface="Raleway"/>
              <a:sym typeface="Raleway"/>
            </a:endParaRPr>
          </a:p>
        </p:txBody>
      </p:sp>
      <p:sp>
        <p:nvSpPr>
          <p:cNvPr id="32" name="Shape 1488"/>
          <p:cNvSpPr txBox="1"/>
          <p:nvPr/>
        </p:nvSpPr>
        <p:spPr>
          <a:xfrm>
            <a:off x="2353970" y="758435"/>
            <a:ext cx="1210000" cy="307599"/>
          </a:xfrm>
          <a:prstGeom prst="rect">
            <a:avLst/>
          </a:prstGeom>
          <a:noFill/>
          <a:ln>
            <a:noFill/>
          </a:ln>
        </p:spPr>
        <p:txBody>
          <a:bodyPr lIns="121867" tIns="60933" rIns="121867" bIns="60933" anchor="t" anchorCtr="0">
            <a:noAutofit/>
          </a:bodyPr>
          <a:lstStyle/>
          <a:p>
            <a:pPr algn="ctr">
              <a:buClr>
                <a:srgbClr val="000000"/>
              </a:buClr>
              <a:buSzPct val="25000"/>
            </a:pPr>
            <a:r>
              <a:rPr lang="en-US" sz="1333" b="1" u="sng" dirty="0">
                <a:solidFill>
                  <a:srgbClr val="666666"/>
                </a:solidFill>
                <a:latin typeface="Raleway"/>
                <a:ea typeface="Raleway"/>
                <a:cs typeface="Raleway"/>
                <a:sym typeface="Raleway"/>
              </a:rPr>
              <a:t>VerveRider+</a:t>
            </a:r>
            <a:endParaRPr lang="en" sz="1333" b="1" u="sng" dirty="0">
              <a:solidFill>
                <a:srgbClr val="666666"/>
              </a:solidFill>
              <a:latin typeface="Raleway"/>
              <a:ea typeface="Raleway"/>
              <a:cs typeface="Raleway"/>
              <a:sym typeface="Raleway"/>
            </a:endParaRPr>
          </a:p>
        </p:txBody>
      </p:sp>
      <p:sp>
        <p:nvSpPr>
          <p:cNvPr id="33" name="Shape 1499"/>
          <p:cNvSpPr txBox="1"/>
          <p:nvPr/>
        </p:nvSpPr>
        <p:spPr>
          <a:xfrm>
            <a:off x="4430376" y="2280632"/>
            <a:ext cx="1428400" cy="307599"/>
          </a:xfrm>
          <a:prstGeom prst="rect">
            <a:avLst/>
          </a:prstGeom>
          <a:noFill/>
          <a:ln>
            <a:noFill/>
          </a:ln>
        </p:spPr>
        <p:txBody>
          <a:bodyPr lIns="121867" tIns="60933" rIns="121867" bIns="60933" anchor="t" anchorCtr="0">
            <a:noAutofit/>
          </a:bodyPr>
          <a:lstStyle/>
          <a:p>
            <a:pPr algn="ctr">
              <a:buClr>
                <a:srgbClr val="000000"/>
              </a:buClr>
              <a:buSzPct val="25000"/>
            </a:pPr>
            <a:r>
              <a:rPr lang="en" sz="1600" dirty="0">
                <a:solidFill>
                  <a:srgbClr val="F3F3F3"/>
                </a:solidFill>
                <a:latin typeface="Arial"/>
                <a:ea typeface="Arial"/>
                <a:cs typeface="Arial"/>
                <a:sym typeface="Arial"/>
              </a:rPr>
              <a:t>$ </a:t>
            </a:r>
            <a:r>
              <a:rPr lang="en-US" sz="1600" dirty="0">
                <a:solidFill>
                  <a:srgbClr val="F3F3F3"/>
                </a:solidFill>
                <a:latin typeface="Arial"/>
                <a:ea typeface="Arial"/>
                <a:cs typeface="Arial"/>
                <a:sym typeface="Arial"/>
              </a:rPr>
              <a:t>79</a:t>
            </a:r>
            <a:endParaRPr lang="en" sz="1600" dirty="0">
              <a:solidFill>
                <a:srgbClr val="F3F3F3"/>
              </a:solidFill>
              <a:latin typeface="Arial"/>
              <a:ea typeface="Arial"/>
              <a:cs typeface="Arial"/>
              <a:sym typeface="Arial"/>
            </a:endParaRPr>
          </a:p>
        </p:txBody>
      </p:sp>
      <p:pic>
        <p:nvPicPr>
          <p:cNvPr id="8" name="Picture 7"/>
          <p:cNvPicPr>
            <a:picLocks noChangeAspect="1"/>
          </p:cNvPicPr>
          <p:nvPr/>
        </p:nvPicPr>
        <p:blipFill>
          <a:blip r:embed="rId3"/>
          <a:stretch>
            <a:fillRect/>
          </a:stretch>
        </p:blipFill>
        <p:spPr>
          <a:xfrm>
            <a:off x="6109669" y="1445871"/>
            <a:ext cx="1059947" cy="678366"/>
          </a:xfrm>
          <a:prstGeom prst="rect">
            <a:avLst/>
          </a:prstGeom>
        </p:spPr>
      </p:pic>
      <p:pic>
        <p:nvPicPr>
          <p:cNvPr id="9" name="Picture 8"/>
          <p:cNvPicPr>
            <a:picLocks noChangeAspect="1"/>
          </p:cNvPicPr>
          <p:nvPr/>
        </p:nvPicPr>
        <p:blipFill>
          <a:blip r:embed="rId4"/>
          <a:stretch>
            <a:fillRect/>
          </a:stretch>
        </p:blipFill>
        <p:spPr>
          <a:xfrm>
            <a:off x="7822464" y="1409550"/>
            <a:ext cx="1171864" cy="772932"/>
          </a:xfrm>
          <a:prstGeom prst="rect">
            <a:avLst/>
          </a:prstGeom>
        </p:spPr>
      </p:pic>
      <p:sp>
        <p:nvSpPr>
          <p:cNvPr id="11" name="AutoShape 2" descr="data:image/png;base64,%20iVBORw0KGgoAAAANSUhEUgAAAG8AAACNCAYAAAHOThR/AAAAAXNSR0IArs4c6QAAAARnQU1BAACxjwv8YQUAAAAJcEhZcwAADsMAAA7DAcdvqGQAACdESURBVHhe7Z0HYBRV/se/W7PpFUjovQkEBBRBQECqiKKAqKcovQrYOIU7T09Pz3pnudNT/4oHqKCcBQ+lnCiCgFKV3hKBAAlJSE+2zf99386ETbLZJJtNsmg+5DHvzczu7G9+r5ff0ykC+ICe/41PbCwDVUF+MCehmwxUxOCu7VQfUL2f6gvFHywoKFB93lm6dKk8Fn/wjjvuUH3e2bRpkzwWf7CoqEj1eadBgwbyWPxBh92u+rzTvHlzebz0Vh024GIaHEl7YD+xE9bTP4urDlgG3AvTlTfIW0rAD/5xaFcevHLgb/OV7IevUUPiYepRSZ7WRclbvlgNlU/2AtdDSkSApEntYHNa0e7fyeoZL8iPu5Gz/l2lc+fOyvr169UzZdmyZUvJJ7ojPozg4GDs3LlTPXOJIUOGlB/lDhw4gPz8fFx99dV49tln1bMuzpw5U3Ek79ChAyIjI2E0m7H1u+/kuR49epSV0RMtW7ZUunfvoYZc+J6sunTpgis6dVSDVUA+txIMHDBAGTt2rBpSFPlWCwsL5Zd4Y9M330DIqoYE/PSiRYvkt1QF31+OeqwydfRBq01kG7kXoZw6BPtXbyL/H1OR/cJY5H/wCJTcTHkjWfzI71Wf4OqreitHZ/aUb8obe+5qqfpcSHVkffaqcvLedvKEN5w2q+pTP6hxdFJbcVUNlEO/fv3ksUyUi4uLkzlAeXTt6spzyrzVtLQ0OJ1OJCYmYtCg69SzlzCLdEk8quPgwYMy9WdkZOLaa69Vz7qIiYrCqVOnvKeOF154Qf408WH1jItnZ95ZVkZPvD28oTJ8xEg15ALnzp1Tli9frtzct6vSuUsX9XTNIX/pt998o+Tl5ckT/qBBXKzSvceVitV6Kb5oFL+ab8RD/c3gQYNU3yVK6OL2229Xff7BZrOpvkuUyKgcDgcMBoMa8g/itRbHbVIifvNhb775phryD9OnT1d9LsokqBUrVqg+/9CmTRvV56LMA41Go+rzD2UqD1KTbmzYsEH11Qwy0ix7911MTNuAu9YexyPNzgGiUkV0Or4APRThnIoODpHpOUXEkkfxDyJv1BnNMJqE0+sRajIgLtSM3x2Iw5ovv4RenCtNcSxNnnkl7DYrnPYCtFt6XF6sDmdWvYzwzW8j4uW96hkXZcpvBpKndhGSFEFvy0bLZeddF3wkf+NyhPQbC1hCZNhrhSHloYEouHAGWVYHnleu8TkG9+7VCz/8+KP0e32gRnZ2Nvr06SP9jMXUzXei8hgWFibPVQQrmIMGDcKLL75YuQdqiAweV155pcwgTCaTzEF0Oh127Nih3uGZnuIz+aLRxQKzSg90p23btlLaoKAgWCwW+fDYmBh88umn6h2XOHL0KMaPuxXz5s7z/YEazH87duwoH3xt2EXsNbYRDzfgm//9T73DxcCBAxFjMXkv8qvK3r17ZTXBG9WWsKro//rXv8pYtHKkDnPmzFFP1yDjx49XxAOVRhHByokTJ6TYNYnUYZvWrWXAHxQUFCiihaUsmeG59iBz18NHjkhp/QGTiLWoEOn7tqpnSiIfyIT8r3/9S57wB4ePHEWX3z2shkqhSqpMnDhR9dUsxQ8UdXTV5z889TUUl5DsSzh9+rQa8g/vvPOO6nNDfbBk3Lhxqs8/rF27VvVdokQdoLLFTWUZNmyY6nNDfbBk165dqq/mKJGXsmXoqeLjT2o/81aPtcav64F2Dz2yJR74ySefqD7/cMOoUarvEiUizegbbsCa1R8BRQWiBpsJJfM8nBfPwnH+BBw5F+DMPCNr5oqo5hsiGsLYIhGmzoOgb9JJ/YZLiDYKrr/+ejV0Cd3iRx9Rhp3egAOOMPQ3p8BhzxO/wiGuCOHpRN7AtoXDqQjnEDVyJ2xWm2hTiIar3giDaFsYRO3NJG6NDwvFshOFiBm7APdOnaY+ohRHjx5VrurdS9n7uw6ijVxEgX0m98wJZdvtrZWzc7uL7yrboUBcOY3dqhyb2k05dk8HJXXxEHmquuyf1EZxnD+phi5RQoenplwBp06BvSgHbf59Sj3rO8mzuqPFP/eoIRclYmmzt/fDFBELgzkMxye1hjPlsHrFN/iwvNmt1JCKlLMUeT+uU05M7qAcvbulcm5hyc7rqpLYpbMi8mg15KF7j4T0HIpWbx8Sr9eEnPRMdO3RU71SdQwGY4l+/goz757NYnFeCUZUVBTfBvbv369eqRxdu1yBIEswflTbhx4ldGfnqXRERETIRgubZt27d0e/fn3VqxUTHRUt+zQ1Knwg4TAIW0d8qM1mE19QgF6iVXv+fMXN8dE3jpbNOi3brNQDyZ49e2RmTMeHsrC+6aab8NRTT6l3eGbmrNmy3vv111/LcKUfSESuJBs+7D/joB4fvGbNmuLmuCeoDoOoRWRlZclwlR5IPvjgA3z77bfyoRwv4ZHVkgEDBqh3lIUPtOdlS3+VH0ji4+OltIwMdBw05au+duB1+Oyzsk3u8MhIpKRekH6fHqhx8uRJ+cr4wKL8PBSKY+5bs9Wrl2BRlZbhGsuo1gPJ9u3bISq8uJhfiDwRey1mi3qlJD/99JPLw4TvLx566KES2Zgn5APXrVuntGnTRmnXrr0yum+iEhcdrYwcOdJjF/Llhv6IaPwygs2fPx9mswlpmdl4pnsm9h88jLFjx7pe++WMKqgi2jmKyJaVAwcPKiI5q2cDi0OHDikiN1dDlaNEYfj5558jPT0d99xzj3omMNi9axduEkVOWGQUjEEW3N3CiI1FsTLxV4gU040777yzRjoX/AEzlI1zhitdOrZXhg8frp71jsdcbdSoUaovcJkwYYLq847HcmLKlCn4+OOP1VBgMmPGDNn7XiGqoGWobBSoS0TOr/rKp9yS/oknnsDbb7+thgIT9xHXclEF9cjgwYNVX2By9uxZWXR4w2td7ZZbbsHhw9VritYkrBW/++67asgzXgW866678M9//lMNBSbHjh1TfZ7xKiCr7rtEIRvIUIve8CogCQlxjQ8HKtp00PKoUEB2HQQyx497n2VQoYCZmZdmwQUiFc2L9CogJwhcfdVVaijw+Oyzz/C3v/1NDZWDWlx4ZMyYMR5nhgUCK1YsV/bt26eGyqe4ufT1xo1o3KQpOpzaCiX5MCZ/ugvTGl1EU0O2aBAXwenkiANv1UHRGaGTI1IGcTSIs0yn4rz43ykr8A5xvwOK0+VXwLATikMn7md3vbhRRB5OB2IXkkFvRJA4Z9brYAkOhjm+FSx9x8F87UTAeKm2wjL5j0uW4LqBAzFr7lz1rHekgDNnzsTrr76Mn+7thv9Lj8ahXB2e7qwIwWzQm4wwhITBYAmBITQChuBwGMNEuyxUuIhY4WJgimwgzkXDFBENo7iXc5QouM7gegHlwXeriGc4rYXIP5eM7CO7kXVgB7IPbIczPwNmg044BVGhYYi1mGG6aT6CBv5O/XTlKNHg3TKhPawKv9SJIPE2Tc4itJ/1DIIH3q7eUXdc+H4tkv+5EBFmB+KFwKGProa+UanOeg947N5OffxmFJ0+KaKWiFYyutmht+eh2TNfQ9+4vXpX3WG9cBYnfj8UTUIUhL8gKiKmIPVKWTwKqGE9fRjnH7sZTp1IZxzqUuwybYXFRKPhi2VXCtQ2jvwcZD98DUJFDDOPX6yeLYlXAd1Jf+shZG1dA5EsYHeIdKM4hacQTW6Zg5BbPX95bdGpYyc8tOA+TJ45Sz1ziUoLqOHIzcSZBX1hcwgBGYWFRsV/MDrzEbLgfTTsNcR1Yy3So1tXkbGZ8MYbb6B3797qWRcV1mRKYxC5ZfO3DqLNO4cR0XOYSKfM5g3osdaJQZPuk1PdOTlWW91UG9gdDlhtNrz00kty9MKdKmvQE5xZ2K9fPyQkJMjyjvVXlm9aPZYjU089+STGivZlTdA9sauQxCAHLVjkLVy4UL3igwY90alTJ2RkZMgBxNDQUFm+USg6+jmi9fgTT8jpmVzJ8+9//1v9pH9I7JooXyi7MDgYydVNGn7RYGn4lZx1qWmQRwrJH6FNeqXjkAGnIw4dOlTe5yscAZorajaMnnwOhxz+8Ic/yGs1IqAGoysHS3Nzc4ujLX8AHQXV/LxGzX/55Zcy7As9uifKWhOfdd111+GVV16RA7d+iaLlQYHYI8ABnnHjxsk0og1lcgxVG0dlVGYfJ+fR9u/fH1OnTFG/ofLcdttEOTOZLicnB1u3umY/1qgGy4NRkqOZ7prkD6NfC1OrFJ4d0My8KgNjS3hYGBqHWTAhMQE3PfVOzWqwPNavXy87izjznW+bGnUfLy4Q4S6mbMyNO4XvZl2FQQOuxbZt29RPl8+f//xnpIvMbvuRE9idnCbP1YkGPfHoo49KgTnBtnmoARkFRTCEx8qOr/7KEXyR3xTbt25R7/bOf/7zH/kCH3roocAR0J3hw4fj6LHjmNjMjhzFhHWpJmz9bjNiY2PVOypPQAroL/RMxPfeey8aN26MubNnIdqkQ+vWreXkjcsdQ6NGjf4UExODX375BYePn8QbfbLwU04otu09iNGjR/t9KnBtouds7dmzZ8tCsbAgH6dzAaM9X3YRBno3YUXoXfO/+skp6VGhwXhjTxGSrGHoc9VVsnp1OSMzFFaIme6Yt/zwww/qpcAiNTVV1m4qW8ATWaBfccUVsmBlmy0Q4arOgQMH4IYbbsAfbuqJL9Z+qV7xTnFthe02ZiqByH/XrHH1rooqWm6BDkuWLCnR7CmPElWxwYMH4+eff1ZDgcOHq1aJSrgNWTl5uCYkXVS882XdtEKY5jQuXLigTJs2TQ0FHue3rVOeHN5ZadeunZKSkqKeLZ8SwpHrr79e9QUu8fHxyvHjx9VQ+ZRpITBq7t1bcoVtoPHVV19VrnKhClkM1T1v3jw1FJiIIkF577331FD5lNEcyxHmnIEMW/3/K7VC1hNlhCM0yEPTHIEMC/SK8Cjc+PHj/b5IyN+MGDFC9ZWPR+FY12SiDWT69u3r2xwX1gQuXryohgITGkriYgFveBSOsJ7JXuZApqIOpHKFGzVqFDZu3KiGApOK2pvlCsd+/2+++UYNBSbsDvFGucJFR0cHfHnHxrQoq9VQWcoVjrA3OJBhO9Rb1PQqXFxcXKUKy7qCg6HeVqp5FY5jbWfPnlVDgUd4eLjvwrVq1Sqgq2FssHorrrwKx0p0oHY9EFY2fNYcO2s5CzCQ8baewatwVDs7awMZbwMkXoXjcLCvw7u1AXNylsfl4VU4DtZzDDtQYV9rK3dLo6XwKhzNPTLHDFR2bN+OVl6qYF6FY3upKt3Xtc3aL7+UI7Dl4VU4Gk8rYWA2wEhOTlJ9nvEqXEpKiixLAhEO2Pzxj4+pIc+UK9y5c+dwVQDPcn/097+X5he8Ue6YOAckH1v8KBo1bAjYCpnvCmcDrAUiG7VBKcyDkpUKRVxTCnOk32krgFMagbkIp3CKuF9RxGcUJxQ5RVwHvdkCfVQ89CFR0DdsDUNCB+gYjhJp21C5VsiIoUPxyeefyxkQ3pDCnRJVrOMi8xjQTDxw3yakHd2PiV8cxPJueSgsyoWDs9vlTHV+QpR7qtNx1q00WumKupzdzkmpiigf5Qx3Gq3k3E1xpLVj6JzQ61xCcnY7P28w6GHS62EWX2ERlQZzSCgsiUNgHnAnDC0vDamxTHtv6VIsE27N2rUIrsTyHl1SUpLy8fsrECwefGvKWuhDIzFmcw5eapuFYEVUbWh5k7NopWiKmgaFk0LxFC3mCERYTtcX11j4S13J6fucX02lC+n0/By/xTWlUc6A1xuhFxUFvZzKLzQrrpqEwKFmEyJNeiQVKPjDbiuadL8GC+6/H506XyEfWxl0IkdU4uMToLz7EI6cSMbjSRY80EaHNqZ80VoVDw2ywBgcBn1wKIwhETCEhMuJp5y+b4qMgzE8FqYocQwV4fAoGIKChVJF9BLa4NFbhqQ47HCKKG7LzkBu8iFc3L8d2Qd3ID95P4xwIEgIZzHqEB8tnhEZg9BFH0EXVPkFWTJazpw1Ezt2/IB4iw4PNs1HjNGOthPnI+zGWrBmWA7MClI3f4ZfPnwO+sxTCAs2ISEiCkEjpyFo2Az1Lu8UZyhnV7+GQ++/DIOInkEiSdHwUmxcDFq89L3UQl3iKMjDkRfnoOjg12ga1wDBLTsidMEy9Wr5lMgtsz57Demfvi4yCRGVRCaiCKez5aH5ovdg6lb7k7hLY8vKwKFHRqGhoRBhjVsg9JGyRlPcKVMUFB75AWnP3C3X4TiZQ4p0AYcV0Yl9EXl/xW+rNkh67UGEHlqP8CsHwXJv+Su6yghHnLYinF/YT9oJo/ZcU/HtMOlsaPLKPkDkqHVN6sevIujbfyFsmkhKXcoaiCceE5PeFISEV39ESMeesgRjVs3VW1aYcHJGR1i31b3FgYa3zoW1/WDk/WMKcx/1bEk8as6d3M0fIf2dJXCy0BWll4PR1GlDXGIfRD7woXpX3ZE9vwt0bfsifF5ZO6cVZoNh/cehyYvfiijJF8SCllo0IXXvDpye2kIk0rrthviowRgMXLpH5A1l+1crlccboxqi6VsHYGnY2FW7EEUDaxSFNj2OTW4D25aV6p21T+Lwm2EtzMdHq1erZy5RpQIs4ZkNiLz2ZqFCEZ+5aJBVMFMwkl5/AJmP1U1RkZqaBpPR6NHwTJWEI7GTn0b83FdYk5XRlMtDjULQGRvT0K1bN3y3ebPrxlri+PFjCDKbZZcI25/uVFk4EtprOJq9tBlmoTxRz8d7J+zYdPS8nNY4TU5CG1hrXYL5efkoKCqSwmlG5DR8Eo6YYhuj+dtHkKmz4KUDRaIsdMoOXE6joB0lju9Nnjy50jtJ+Upcgwaycs7nlp635rNwhF969bs/oX9fUSxERsowSxY6LipiVwBby7feeqsQsuJNgXyhWfPmUjD2r7JD68IFl706Ui3hNGj16vbbXQt+KZhceq0WnxTyxIkTQpM98Y9//EOe8yctWojiSEABOa6hLX0hfhGOcGUG50FqQskGq5vjYiJa4aFpwtIL/apDk6ZN5XYVjDWcgVFsh0/gN+EIt3ijKSF2CWgadHc8x+UtXKbJ/RP8QekecfchN78KRyZMmCA7lyiIu4AUWBOQUZXrFkpvauQr/D5GSw5zc9RHE9DvwpEFCxbITEQTyF1A7RyjEf3ct626813atmldnKkwx9aiZo0IR/7yl79g8eLFxUZPNcHcHbXIH8X1OytX+l4JH8Td78T38IVROG0WRo0JR2gzkKscyxOQo0gUkOOAf//7y7hx9Ohi46pVYfjwESKbFtUJoTmO/HCtHqlR4Uj79u3x3//+V46jUUAKpAmmCUkByUUhGC3jV2TxpjQ0AWSz2UVlXiczLK12VOPCEU6G4YJargugUJqjRuk0QSkkiwxaxVq3bp366crBvV8YNQsLi9CE/a2CWhFOgxZsWNZx1aMmkCakFqZ2GU1plJgLByvL0BEjEC6KBXax27Mv4GJOXu0KR7hHEBM8s20KpLkyWhT3bt76PUaOHFkcbb1xz6RJyBCFOG3ApCIU+syU2heOsOClgF27di0hlOYvstrwYKMU3Bt6BH31ZzBM5KYV0ahRo+IXlZSagZy0s3UjnMZq0XpmtY3RVBOMthjmN72IRw6H4c3MltiaKapYyMW+ffvUT5UP94thWXfyzFmcyS6qW+EIq2zaDlR869SaYssTTWAFEeFhyNBF4IrggkrZXufUYM5anzz5XjRq3b7i3q/aZNq0afLHDU3QY2+GFbnmWAwJS8M+RwLeW7UaTUUluSrUuebc4YaDb731FtYkFyLaYsYdDTLwQ14k2nRJrLJgJKA05w6NvNCc1m233Sbrn75QQjhWYFk7SBet2QjRsmYr+uChw/hYJHyT0SAqqG1kvC69I2I9dYNOVAoUTkRnfZM7frMSwS0U2LlsCrLg5oRcXBv8C9amWPBVVgKCRTHVtEkTucyVBjTqqTv0rC98//33snrLquusWbPkDOdwUdI4HXZsSg1Cms2MAXF56BCci9z8QrkXGNvTlSle66k59JzkxYYRO0CovKefflrWh5ib0iBYpDMHeYV2/JBmwLFsPYw6cd5qlZ9ho62euqO4zGOfOwtRdnKyO5yno8NDsXDeXLy5YhUK83PRollTDBgwEKNvvFHuvVNP3VKiwkIvO5E//fRT2W8TJsq314VCOYhTT8Vw2ILW+2hGl/1W7EYaMngQ7rjlJjRq1R7BlvItXvpCmao0s0wODtESOisxL7/8ckDPnw0UfhLl//BhQ5GXlYnW7TvCbAmWI5gFVjt6huTAbC/AlsJYzJg6RVb2/LEOoEwjj91R3MLq4Ycflt1Lzz//vDTWVY93mrdogUFDrkeTlm2QX1iErIsX5fqc9AtpaGXIQ5xJkXtVsSFb1c7a8jD8SaD6S8Cp7kz23HuMZSBNwtVTPozoHBQaOmyY9JuCzGhmsmJMVC6aBdnx6RkHzuY5MHjQdbJh7pcVOMw2vfHcc88pI0aMUHbu3KmeqacqFGZeUPbv2aWMHDVK6dSpk9KxY0dl8+bN6tXqUWH3ESdlPPDAA7Jz/NVXX61wMnw9nuGyYg64kxdeeEEO6VSXCr+Bq/PuvvtuJCUl/SoM9NUVLIIee+wxORWK+3H6g0qpX7MR++GHHxYP29ZTddg25hwBfyWCSimPheudd94ps05ua89B0np8g1MD2L3IrVqrS6Uz3rZt22LMmDFy3aSovKhn66kqnLJHoyj+sEpTpVKT+yRzoHrZsmX1qa8a3Hjjjdi0aVPltmb0QpWU17BhQ2l0lz0wW7ZUztB0PWXhxHjOAOFoTnWokvLIkCFD5Fp6Wv+uT32+wW4z9mLVuvK4dyCN3HHA1l9V3t8iTAR8f9WZfltl5RHuysDprBxGqqCNX085NGvWTLb9qjOg7ZPyOMrApTAs99gDU0/VoT3dDh06yBkMvuKT8tje69Onj5xIzj2E6vEN7gXFHpeK9ggtD5+UR1jgsuDVZlvWU3VoSpEDuL7mXj4rj80GzmHh2FSgG7ENVPgOWWP3ZpfPGz4rjyuo2rVrJ20ecTeJeqoOR2ioQGadvuCz8ghrTFyG477ktJ7Kwz5jKtDXnpZqKa9JkyZyy/dANhca6DDlMffyhWopjzGHg4qBbjE0kOGEL9befaFaytNWDvtzLflvCXZwMNX5arqzWsrTNvZk1llP1eH7Y32BWacvVEt5LGiZ6tjNU0/VYS2TCvR1Xmy1lJeUnAy7SHmBbI44kNmwfj2aixo7a+2+4LPyuH51965daCoezEUn9VSNsykp0qLW7Xfc4fNMMp+VR+s+nA7BVZ31i06qBiM+DZv07dfP51WxxCflsZbEqRC0laGZb6qncrCOsGD+fLmcjksKqoNPyvviiy+k7ZDpM2bIwdl6KgdtAo4aOQLdunXF836YeFvhjGkU5QMXU4HsdOHPw8btu7Fk6WqM65CAB0b1gaOoEE5rARRxn7MgBwrNmdPUucMqzhdBseYLJ87RDLqTlqpc9lWER6ZgWgSXv0D9Ge5h+U/4aUWcV+T90sC2FqZfNdYtj65r/A7hkedpg5voaM9V/EnD2wyLXIMvj0a4dTDAEBQCQ1gMDOHR0EfESdPqhgYtYIhvB0NCO+iiGkJnCXd9WRVIS02V810//mgVrrmmDx55dAnCvWx5UBWk8mjL5aNVq/DGqy/jjKhBOoQ4t3Rpiqdu6AVTg8bIPbZH6O4c/i9ZwafndbgpOg+3NcyCjRZf5Ytyik+Il0Yz7OLP9b74EumjWXaGaSWWQfnq1GvCJy5KP9+1QBFevk757hlWnfw+4ZFOu1k9dwkFDoc4IRy/3SF+j97geo4L+eWuo8sjDlKtwvF30uCVPAkDz4uw0SCcUHIQj+LNmAwGGEPCYIhrDFPHflDa9kZSkQUnzqUjKyMdvySdlFYwaf7ebnegx5U9cJsoWnr26s0v9itSeTT3xzElTkkjOZtWImXpEzCJWGkJDsFXhQ3w9tFchDitmN3MhrYhRbCK1EXT2TS6LG3pqzGfb5Oxnyop8XJdb0W+JKlAviiaohdHhUdmIZrdfp1R/JmEvo3sg4POZIHeEgIdNyAwBslr+qBg6XQGkwxLC/HyO4UzmGUkYNj1A0Ra5O8VkY2GoulnrmDPz4GzME8ebbkXRQ5RKHIOq7hH3Kfez3JdplChPOlnhBDfp9crsIhnB4uyK1w4k86BdPERQ69RaDxmNhDpW8O7KkjlcRLM/fffj19+OYUr2rWBcuYQMgpsOF2kQ474Qe2CrJjUKB+94kXW0nc8LFffKF4oXxhfHPcBoF+8ZGlin0eX37VPgHAuvV2WcC8Ee77IZbIykJdyAjlH9yDnxE8oSjkGe+ZZGESkNRh10sC92ahHmCUUYUEWkRE7YGjVDUEjZ8PYzv+pjpQo81i2/Pz9Znzz4iNw5qSisdmJKJEAjEIZBpEKmRL5o4J0dsT36I/Y234PY/PO6qd/uxSknkbGzo1I37oGRck/Q+/IR5BQZHhwMCK5x4TIsYzdByP4lkegi2ygfqr6eKywKHYr0lY+j/R1y0XxwWxOOFHRYPYjPuA60okfZRaxrkH/WxB+y4PQRQfu3ki1iaOwABk/rkfql0thTd6HYKMTMeERsIjUqW/UHCF3Pwd9k+pb0vCoPHfytn6CrFXPy2yDOyi4yjaWZeIoJ93S9qlQrKMIlhALokdMQ/CoOUAVdhL5tZO9fzvOfvACHKf2IDY8RG51Y2zdFcGT/w6dqNn6SoXK07CnpyD7o+dQIGIU65au1Cj+5IZBQoFCmXrh5PYYomkQntAEUbcugqnPLeJeEeXqEZWjApxf/Rryvl2GGLMCo2KFZcRMmG+Yr95RNSqtPHfyd36FnFXPwpqaAicrK2xf8Z9IibKWKZTIlMkUaXAWIrJrX0Te+RR0TTqq3/DbhjXatJUvwbllGUL0dtGObIWQue+J8rBqqdAn5Wk487OR/bmISZs+gJ1GFmUKY7noUp5scIvaGpsQLEctQQZED5+MkDEPAJYw+R2/ZWwpSch6fQ5MGcdgEDXU4KlvwNCpj3q1YqqlPHcKj+5E9ofPoOD4XqFEtrlYe3W1+5gydaJ9JBUqUqNelI/hjVsgcsISGHu52pa/VZw5GUh9/i6s3ncKB2xRWPTEX9HsymvUq97xm/I0mCVkr3sHOWv/BXtentx/R2SgsjwUDxOKdSmRKZQ7ATLfj+4xCOETHoO+2W+z2bH644+x8L77EBETg8TERPzlqaekXZeK8Lvy3Cn65SCy338K+Qe/h12kRvkg+Ti1bKSTihQHocggsx4x192O0JsfBCJqvociUNixfRtmTp8OmyhiaMSItt3mzZ0rTWh6o0argUHNO6HBomVo/tYhxI27H8GhosHKFCea+k5FD7twokoj2pIiderNyLcZcG7Dh1h/dw+M6N0ZTz/z12rvQHA5kKwaaQim8R2DAQcPHJCjNuxz9kaNpjxPFB7fg4vL/oSCE/tEanRZAWIFhynRLmLekz8VYUt+BGIjw+XUQm1mGo2fz5gx41c5av/s00/j/fdXQG80wWYXtU8hNy1w0FLSNdeUX/7VegPM0qY74h/7BM3f+BmxI6fAbDKCHf/bLjhx/fo8fHHahuyMC9JiAi3ncYIO3SeffCLXBdKwATdI4RSCX8uUQ4PRICKuEw7Z6QFp641Lxzdv3lxmby53aj3leWL3t+sx/cHFOHL4sMzzOQmVu0cxBhIOG7kftZ/M6QQckWYhT7tf3MqAn7vcWLVyJf785ydgMJnl/kdyuwUhI3fmGTx4sJTN08TcgFCeBlfL0EoQV9xScVSW+7p3hjVHtJFoLUxl0s+1g3PmzJHL0C4HOJFr6tQpFEQozrULEXMVziqjLMxpuPVEaQKq34pmQl5//XW5rRFfPmMb45amHPopmLvjOS3+MdXScWIUN/ahwFOmTMHevXvl9UCFU0kS4hOEPK6dlCgvIy9nU3P/Kq5AZtFRmoBSngan0VN5fOlPPvmkXMRJRWloynJXosxqVGUSCs/v4XdQkdxmgBN/AtEIQnxCAtp3aA+HyDmY+qg8KpEKowI5U899CzmNgFSeOzT/z5TEvYSoEC21uStOO8cCn0p0P0fHzzFFbv3+e5kSmZ3ePnGirI4zq61rqKzeva+Su6NytF5THn83ixLOTN+2bVuZ3xrwytOYNGmSVCKrz1wf4a4c+t2Vpvndz9FpimSKPJmUJDeE425b/1m9Wl6vS/oPGCAN1LKAcM86uQKLtW7Wvo8cOeK6WeWyUR5hzZI2K7mjEFMQhWRs1JRIZWmO592PmiutSBpFePa55+TGksxed+/erT6tdmncuDH6iDYdlw+4K49ZJ38jDbYz6+Tv1rislKfB1aSLFi2SG4BxOwEukdL2gqDTFKQprDwFakrUvpOW+FjWsmHMspaLRt1fVk1ChQ25/nr5O7Rsk0dC5bH2eejQIenXCKimQnWgIufNmyd39mWMpSN8AZrjC/Hk3K+532+nooWjMh988EGfdqKqClTQ9KlT8bPIWTgLjhGNDfbw8HBpvIHLCqZPny5tl5HLMuV5gjZNNmzYIC3yLl++XO4gySzHPcVpjimxtNOuuadIOV9TZNW7RDtsvKg4caM49jvWFCyLx00YL57tLI5MjISFhQUoEorNzS8oUe79alKeJ6g8Gndl25FlBtuN7ilLeznufi31aS9PC2uOCub3TBS1VZaRzOb8CX/zDJG6mEVSmdwmMUtUWoZ1aokRUYXI7Ngft963GEEmIcuvWXnusK3EfZLWr19fQlGacjR/aeeuXHclEpaz3I5u4cKF0pyXv6AtTu7/rO2obbXa0CgmEu0aRuPKaAU3LnkFUQ3jfzvKc2flypVyy/KzZ8/K9p+78jylRHfnFNfC9QqamG0iWwXO281It+nl/oKzZ82STZnqQpWwjOWeFsy2WRZagoOR2KoZWkeHYM6DixDXqcevp8yrCuwrZKOXdtPGjx8vzzG7YtnH1KSVg/RrrkDE/o7mPPypSQqaWn/BkcwCHM4WWWhhOu4JP4LR4Rn4299fxn3z76v2DjCMPI8//jh69uwps2kqkLuh7DyWjBDYEeRwjab8JpWnwZFqZqVsInBbXtbiaMSNMd1dgVRcI4MVQyMz8af9RuwqaoCIhk1hDIlEqiEO7+R0gLMoEzfEFmLHj7vlcFV1oVXAFStW4LXXXpM1TRptUBx2LN1xGOuOnJH3/CazTW9QYdyFixuAsNnBWM9qe4hRh/taFeKzUzYcdsQhSIRZJnF6lcNWhJkNz+KgMwFfZ5rwlycel2OPNU298rxA01zaDsTZOTmwBJkxtrEDXYKz8VOWggKnEe3CHGgcFoz302JwSLSfJ99zt6zAaJWamqReeZXkzJkzeOWVV/DlV1/hQnqGKHBYmRGVG5H2oiIjMGrEcLnSqqJJQ/4D+H/iu/bCcC8aiA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5"/>
          <a:stretch>
            <a:fillRect/>
          </a:stretch>
        </p:blipFill>
        <p:spPr>
          <a:xfrm>
            <a:off x="2958970" y="1268929"/>
            <a:ext cx="817993" cy="1054174"/>
          </a:xfrm>
          <a:prstGeom prst="rect">
            <a:avLst/>
          </a:prstGeom>
        </p:spPr>
      </p:pic>
      <p:pic>
        <p:nvPicPr>
          <p:cNvPr id="17" name="Picture 16"/>
          <p:cNvPicPr>
            <a:picLocks noChangeAspect="1"/>
          </p:cNvPicPr>
          <p:nvPr/>
        </p:nvPicPr>
        <p:blipFill>
          <a:blip r:embed="rId6"/>
          <a:stretch>
            <a:fillRect/>
          </a:stretch>
        </p:blipFill>
        <p:spPr>
          <a:xfrm>
            <a:off x="4668703" y="1268929"/>
            <a:ext cx="827871" cy="1085430"/>
          </a:xfrm>
          <a:prstGeom prst="rect">
            <a:avLst/>
          </a:prstGeom>
        </p:spPr>
      </p:pic>
    </p:spTree>
    <p:extLst>
      <p:ext uri="{BB962C8B-B14F-4D97-AF65-F5344CB8AC3E}">
        <p14:creationId xmlns:p14="http://schemas.microsoft.com/office/powerpoint/2010/main" val="1421498942"/>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a:t>
            </a:r>
          </a:p>
        </p:txBody>
      </p:sp>
      <p:sp>
        <p:nvSpPr>
          <p:cNvPr id="3" name="Content Placeholder 2"/>
          <p:cNvSpPr>
            <a:spLocks noGrp="1"/>
          </p:cNvSpPr>
          <p:nvPr>
            <p:ph idx="1"/>
          </p:nvPr>
        </p:nvSpPr>
        <p:spPr/>
        <p:txBody>
          <a:bodyPr/>
          <a:lstStyle/>
          <a:p>
            <a:r>
              <a:rPr lang="en-US" dirty="0"/>
              <a:t>Rider Use: </a:t>
            </a:r>
            <a:r>
              <a:rPr lang="en-US" u="sng" dirty="0">
                <a:hlinkClick r:id="rId2"/>
              </a:rPr>
              <a:t>https://app.box.com/s/294p618tqk2k5lu3ghyunuy4clasmesu</a:t>
            </a:r>
          </a:p>
          <a:p>
            <a:r>
              <a:rPr lang="en-US" dirty="0"/>
              <a:t> </a:t>
            </a:r>
          </a:p>
          <a:p>
            <a:r>
              <a:rPr lang="en-US" dirty="0"/>
              <a:t>Rider Fit: </a:t>
            </a:r>
            <a:r>
              <a:rPr lang="en-US" u="sng" dirty="0">
                <a:hlinkClick r:id="rId3"/>
              </a:rPr>
              <a:t>https://app.box.com/s/dkbyipptytf95ij10n2a42qwdkmt62v6</a:t>
            </a:r>
            <a:endParaRPr lang="en-US" dirty="0"/>
          </a:p>
        </p:txBody>
      </p:sp>
    </p:spTree>
    <p:extLst>
      <p:ext uri="{BB962C8B-B14F-4D97-AF65-F5344CB8AC3E}">
        <p14:creationId xmlns:p14="http://schemas.microsoft.com/office/powerpoint/2010/main" val="553358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600" y="19049"/>
            <a:ext cx="9779000" cy="6839565"/>
          </a:xfrm>
          <a:prstGeom prst="rect">
            <a:avLst/>
          </a:prstGeom>
        </p:spPr>
      </p:pic>
    </p:spTree>
    <p:extLst>
      <p:ext uri="{BB962C8B-B14F-4D97-AF65-F5344CB8AC3E}">
        <p14:creationId xmlns:p14="http://schemas.microsoft.com/office/powerpoint/2010/main" val="40350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Shape 1486"/>
          <p:cNvSpPr/>
          <p:nvPr/>
        </p:nvSpPr>
        <p:spPr>
          <a:xfrm>
            <a:off x="2353970" y="1253436"/>
            <a:ext cx="7035356" cy="1432000"/>
          </a:xfrm>
          <a:prstGeom prst="rect">
            <a:avLst/>
          </a:prstGeom>
          <a:solidFill>
            <a:srgbClr val="999999"/>
          </a:solidFill>
          <a:ln w="19050" cap="flat" cmpd="sng">
            <a:solidFill>
              <a:srgbClr val="999999"/>
            </a:solidFill>
            <a:prstDash val="solid"/>
            <a:round/>
            <a:headEnd type="none" w="med" len="med"/>
            <a:tailEnd type="none" w="med" len="med"/>
          </a:ln>
        </p:spPr>
        <p:txBody>
          <a:bodyPr lIns="121900" tIns="121900" rIns="121900" bIns="121900" anchor="ctr" anchorCtr="0">
            <a:noAutofit/>
          </a:bodyPr>
          <a:lstStyle/>
          <a:p>
            <a:endParaRPr sz="2400"/>
          </a:p>
        </p:txBody>
      </p:sp>
      <p:sp>
        <p:nvSpPr>
          <p:cNvPr id="1489" name="Shape 1489"/>
          <p:cNvSpPr txBox="1"/>
          <p:nvPr/>
        </p:nvSpPr>
        <p:spPr>
          <a:xfrm>
            <a:off x="6109669" y="4316021"/>
            <a:ext cx="329600" cy="259600"/>
          </a:xfrm>
          <a:prstGeom prst="rect">
            <a:avLst/>
          </a:prstGeom>
          <a:noFill/>
          <a:ln>
            <a:noFill/>
          </a:ln>
        </p:spPr>
        <p:txBody>
          <a:bodyPr lIns="79000" tIns="39500" rIns="79000" bIns="39500" anchor="t" anchorCtr="0">
            <a:noAutofit/>
          </a:bodyPr>
          <a:lstStyle/>
          <a:p>
            <a:pPr>
              <a:buClr>
                <a:srgbClr val="000000"/>
              </a:buClr>
            </a:pPr>
            <a:endParaRPr sz="1867">
              <a:solidFill>
                <a:srgbClr val="000000"/>
              </a:solidFill>
              <a:latin typeface="Arial"/>
              <a:ea typeface="Arial"/>
              <a:cs typeface="Arial"/>
              <a:sym typeface="Arial"/>
            </a:endParaRPr>
          </a:p>
        </p:txBody>
      </p:sp>
      <p:sp>
        <p:nvSpPr>
          <p:cNvPr id="1490" name="Shape 1490"/>
          <p:cNvSpPr txBox="1"/>
          <p:nvPr/>
        </p:nvSpPr>
        <p:spPr>
          <a:xfrm>
            <a:off x="4700452" y="6619236"/>
            <a:ext cx="329600" cy="259600"/>
          </a:xfrm>
          <a:prstGeom prst="rect">
            <a:avLst/>
          </a:prstGeom>
          <a:noFill/>
          <a:ln>
            <a:noFill/>
          </a:ln>
        </p:spPr>
        <p:txBody>
          <a:bodyPr lIns="79000" tIns="39500" rIns="79000" bIns="39500" anchor="t" anchorCtr="0">
            <a:noAutofit/>
          </a:bodyPr>
          <a:lstStyle/>
          <a:p>
            <a:pPr>
              <a:buClr>
                <a:srgbClr val="000000"/>
              </a:buClr>
            </a:pPr>
            <a:endParaRPr sz="1867">
              <a:solidFill>
                <a:srgbClr val="434343"/>
              </a:solidFill>
              <a:latin typeface="Arial"/>
              <a:ea typeface="Arial"/>
              <a:cs typeface="Arial"/>
              <a:sym typeface="Arial"/>
            </a:endParaRPr>
          </a:p>
        </p:txBody>
      </p:sp>
      <p:sp>
        <p:nvSpPr>
          <p:cNvPr id="1491" name="Shape 1491"/>
          <p:cNvSpPr txBox="1"/>
          <p:nvPr/>
        </p:nvSpPr>
        <p:spPr>
          <a:xfrm>
            <a:off x="-95749" y="-9835"/>
            <a:ext cx="11745200" cy="461600"/>
          </a:xfrm>
          <a:prstGeom prst="rect">
            <a:avLst/>
          </a:prstGeom>
          <a:noFill/>
          <a:ln>
            <a:noFill/>
          </a:ln>
        </p:spPr>
        <p:txBody>
          <a:bodyPr lIns="121900" tIns="60933" rIns="121900" bIns="60933" anchor="ctr" anchorCtr="0">
            <a:noAutofit/>
          </a:bodyPr>
          <a:lstStyle/>
          <a:p>
            <a:pPr>
              <a:buClr>
                <a:srgbClr val="999999"/>
              </a:buClr>
              <a:buSzPct val="25000"/>
            </a:pPr>
            <a:r>
              <a:rPr lang="en" sz="4000" u="sng" dirty="0">
                <a:solidFill>
                  <a:srgbClr val="434343"/>
                </a:solidFill>
                <a:latin typeface="Raleway"/>
                <a:ea typeface="Raleway"/>
                <a:cs typeface="Raleway"/>
                <a:sym typeface="Raleway"/>
              </a:rPr>
              <a:t>TRUE-WIRELESS COMPETITIVE SET</a:t>
            </a:r>
          </a:p>
        </p:txBody>
      </p:sp>
      <p:sp>
        <p:nvSpPr>
          <p:cNvPr id="1497" name="Shape 1497"/>
          <p:cNvSpPr txBox="1"/>
          <p:nvPr/>
        </p:nvSpPr>
        <p:spPr>
          <a:xfrm>
            <a:off x="7454339" y="800663"/>
            <a:ext cx="1611199" cy="307599"/>
          </a:xfrm>
          <a:prstGeom prst="rect">
            <a:avLst/>
          </a:prstGeom>
          <a:noFill/>
          <a:ln>
            <a:noFill/>
          </a:ln>
        </p:spPr>
        <p:txBody>
          <a:bodyPr lIns="121867" tIns="60933" rIns="121867" bIns="60933" anchor="t" anchorCtr="0">
            <a:noAutofit/>
          </a:bodyPr>
          <a:lstStyle/>
          <a:p>
            <a:pPr algn="ctr">
              <a:buClr>
                <a:srgbClr val="000000"/>
              </a:buClr>
              <a:buSzPct val="25000"/>
            </a:pPr>
            <a:r>
              <a:rPr lang="en-US" sz="1333" b="1" u="sng" dirty="0">
                <a:solidFill>
                  <a:srgbClr val="666666"/>
                </a:solidFill>
                <a:latin typeface="Raleway"/>
                <a:ea typeface="Raleway"/>
                <a:cs typeface="Raleway"/>
                <a:sym typeface="Raleway"/>
              </a:rPr>
              <a:t>Beats </a:t>
            </a:r>
            <a:r>
              <a:rPr lang="en-US" sz="1333" b="1" u="sng">
                <a:solidFill>
                  <a:srgbClr val="666666"/>
                </a:solidFill>
                <a:latin typeface="Raleway"/>
                <a:ea typeface="Raleway"/>
                <a:cs typeface="Raleway"/>
                <a:sym typeface="Raleway"/>
              </a:rPr>
              <a:t>By DRE</a:t>
            </a:r>
            <a:endParaRPr lang="en" sz="1333" b="1" u="sng" dirty="0">
              <a:solidFill>
                <a:srgbClr val="666666"/>
              </a:solidFill>
              <a:latin typeface="Raleway"/>
              <a:ea typeface="Raleway"/>
              <a:cs typeface="Raleway"/>
              <a:sym typeface="Raleway"/>
            </a:endParaRPr>
          </a:p>
        </p:txBody>
      </p:sp>
      <p:sp>
        <p:nvSpPr>
          <p:cNvPr id="1499" name="Shape 1499"/>
          <p:cNvSpPr txBox="1"/>
          <p:nvPr/>
        </p:nvSpPr>
        <p:spPr>
          <a:xfrm>
            <a:off x="2635152" y="2280632"/>
            <a:ext cx="1428400" cy="307599"/>
          </a:xfrm>
          <a:prstGeom prst="rect">
            <a:avLst/>
          </a:prstGeom>
          <a:noFill/>
          <a:ln>
            <a:noFill/>
          </a:ln>
        </p:spPr>
        <p:txBody>
          <a:bodyPr lIns="121867" tIns="60933" rIns="121867" bIns="60933" anchor="t" anchorCtr="0">
            <a:noAutofit/>
          </a:bodyPr>
          <a:lstStyle/>
          <a:p>
            <a:pPr algn="ctr">
              <a:buClr>
                <a:srgbClr val="000000"/>
              </a:buClr>
              <a:buSzPct val="25000"/>
            </a:pPr>
            <a:r>
              <a:rPr lang="en" sz="1600" dirty="0">
                <a:solidFill>
                  <a:srgbClr val="F3F3F3"/>
                </a:solidFill>
                <a:latin typeface="Arial"/>
                <a:ea typeface="Arial"/>
                <a:cs typeface="Arial"/>
                <a:sym typeface="Arial"/>
              </a:rPr>
              <a:t>$ </a:t>
            </a:r>
            <a:r>
              <a:rPr lang="en-US" sz="1600" dirty="0">
                <a:solidFill>
                  <a:srgbClr val="F3F3F3"/>
                </a:solidFill>
                <a:latin typeface="Arial"/>
                <a:ea typeface="Arial"/>
                <a:cs typeface="Arial"/>
                <a:sym typeface="Arial"/>
              </a:rPr>
              <a:t>79</a:t>
            </a:r>
            <a:endParaRPr lang="en" sz="1600" dirty="0">
              <a:solidFill>
                <a:srgbClr val="F3F3F3"/>
              </a:solidFill>
              <a:latin typeface="Arial"/>
              <a:ea typeface="Arial"/>
              <a:cs typeface="Arial"/>
              <a:sym typeface="Arial"/>
            </a:endParaRPr>
          </a:p>
        </p:txBody>
      </p:sp>
      <p:sp>
        <p:nvSpPr>
          <p:cNvPr id="1500" name="Shape 1500"/>
          <p:cNvSpPr txBox="1"/>
          <p:nvPr/>
        </p:nvSpPr>
        <p:spPr>
          <a:xfrm>
            <a:off x="7686796" y="2316990"/>
            <a:ext cx="1443199" cy="307599"/>
          </a:xfrm>
          <a:prstGeom prst="rect">
            <a:avLst/>
          </a:prstGeom>
          <a:noFill/>
          <a:ln>
            <a:noFill/>
          </a:ln>
        </p:spPr>
        <p:txBody>
          <a:bodyPr lIns="121867" tIns="60933" rIns="121867" bIns="60933" anchor="t" anchorCtr="0">
            <a:noAutofit/>
          </a:bodyPr>
          <a:lstStyle/>
          <a:p>
            <a:pPr algn="ctr">
              <a:buClr>
                <a:srgbClr val="000000"/>
              </a:buClr>
              <a:buSzPct val="25000"/>
            </a:pPr>
            <a:r>
              <a:rPr lang="en" sz="1600" dirty="0">
                <a:solidFill>
                  <a:srgbClr val="F3F3F3"/>
                </a:solidFill>
                <a:latin typeface="Arial"/>
                <a:ea typeface="Arial"/>
                <a:cs typeface="Arial"/>
                <a:sym typeface="Arial"/>
              </a:rPr>
              <a:t>$ </a:t>
            </a:r>
            <a:r>
              <a:rPr lang="en-US" sz="1600" dirty="0">
                <a:solidFill>
                  <a:srgbClr val="F3F3F3"/>
                </a:solidFill>
              </a:rPr>
              <a:t>199</a:t>
            </a:r>
            <a:endParaRPr lang="en" sz="1600" dirty="0">
              <a:solidFill>
                <a:srgbClr val="F3F3F3"/>
              </a:solidFill>
            </a:endParaRPr>
          </a:p>
        </p:txBody>
      </p:sp>
      <p:graphicFrame>
        <p:nvGraphicFramePr>
          <p:cNvPr id="1501" name="Shape 1501"/>
          <p:cNvGraphicFramePr/>
          <p:nvPr>
            <p:extLst/>
          </p:nvPr>
        </p:nvGraphicFramePr>
        <p:xfrm>
          <a:off x="546952" y="2712474"/>
          <a:ext cx="8842374" cy="3293325"/>
        </p:xfrm>
        <a:graphic>
          <a:graphicData uri="http://schemas.openxmlformats.org/drawingml/2006/table">
            <a:tbl>
              <a:tblPr>
                <a:noFill/>
              </a:tblPr>
              <a:tblGrid>
                <a:gridCol w="1770117">
                  <a:extLst>
                    <a:ext uri="{9D8B030D-6E8A-4147-A177-3AD203B41FA5}">
                      <a16:colId xmlns:a16="http://schemas.microsoft.com/office/drawing/2014/main" val="20000"/>
                    </a:ext>
                  </a:extLst>
                </a:gridCol>
                <a:gridCol w="1965796">
                  <a:extLst>
                    <a:ext uri="{9D8B030D-6E8A-4147-A177-3AD203B41FA5}">
                      <a16:colId xmlns:a16="http://schemas.microsoft.com/office/drawing/2014/main" val="20001"/>
                    </a:ext>
                  </a:extLst>
                </a:gridCol>
                <a:gridCol w="1545615">
                  <a:extLst>
                    <a:ext uri="{9D8B030D-6E8A-4147-A177-3AD203B41FA5}">
                      <a16:colId xmlns:a16="http://schemas.microsoft.com/office/drawing/2014/main" val="20002"/>
                    </a:ext>
                  </a:extLst>
                </a:gridCol>
                <a:gridCol w="1796637">
                  <a:extLst>
                    <a:ext uri="{9D8B030D-6E8A-4147-A177-3AD203B41FA5}">
                      <a16:colId xmlns:a16="http://schemas.microsoft.com/office/drawing/2014/main" val="20003"/>
                    </a:ext>
                  </a:extLst>
                </a:gridCol>
                <a:gridCol w="1764209">
                  <a:extLst>
                    <a:ext uri="{9D8B030D-6E8A-4147-A177-3AD203B41FA5}">
                      <a16:colId xmlns:a16="http://schemas.microsoft.com/office/drawing/2014/main" val="20004"/>
                    </a:ext>
                  </a:extLst>
                </a:gridCol>
              </a:tblGrid>
              <a:tr h="376374">
                <a:tc>
                  <a:txBody>
                    <a:bodyPr/>
                    <a:lstStyle/>
                    <a:p>
                      <a:pPr lvl="0" rtl="0">
                        <a:lnSpc>
                          <a:spcPct val="115000"/>
                        </a:lnSpc>
                        <a:spcBef>
                          <a:spcPts val="0"/>
                        </a:spcBef>
                        <a:buNone/>
                      </a:pPr>
                      <a:r>
                        <a:rPr lang="en" sz="1300" dirty="0"/>
                        <a:t>Launch Timing</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algn="ctr" rtl="0">
                        <a:lnSpc>
                          <a:spcPct val="115000"/>
                        </a:lnSpc>
                        <a:spcBef>
                          <a:spcPts val="0"/>
                        </a:spcBef>
                        <a:buNone/>
                      </a:pPr>
                      <a:r>
                        <a:rPr lang="en" sz="1600" dirty="0">
                          <a:solidFill>
                            <a:srgbClr val="434343"/>
                          </a:solidFill>
                        </a:rPr>
                        <a:t>Q</a:t>
                      </a:r>
                      <a:r>
                        <a:rPr lang="en-US" sz="1600" dirty="0">
                          <a:solidFill>
                            <a:srgbClr val="434343"/>
                          </a:solidFill>
                        </a:rPr>
                        <a:t>2</a:t>
                      </a:r>
                      <a:r>
                        <a:rPr lang="en" sz="1600" dirty="0">
                          <a:solidFill>
                            <a:srgbClr val="434343"/>
                          </a:solidFill>
                        </a:rPr>
                        <a:t> 201</a:t>
                      </a:r>
                      <a:r>
                        <a:rPr lang="en-US" sz="1600" dirty="0">
                          <a:solidFill>
                            <a:srgbClr val="434343"/>
                          </a:solidFill>
                        </a:rPr>
                        <a:t>6</a:t>
                      </a:r>
                      <a:endParaRPr lang="en" sz="16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algn="ctr" rtl="0">
                        <a:lnSpc>
                          <a:spcPct val="115000"/>
                        </a:lnSpc>
                        <a:spcBef>
                          <a:spcPts val="0"/>
                        </a:spcBef>
                        <a:buNone/>
                      </a:pPr>
                      <a:r>
                        <a:rPr lang="en-US" sz="1600" dirty="0">
                          <a:solidFill>
                            <a:srgbClr val="434343"/>
                          </a:solidFill>
                        </a:rPr>
                        <a:t>Released</a:t>
                      </a:r>
                      <a:endParaRPr lang="en" sz="16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algn="ctr" rtl="0">
                        <a:lnSpc>
                          <a:spcPct val="115000"/>
                        </a:lnSpc>
                        <a:spcBef>
                          <a:spcPts val="0"/>
                        </a:spcBef>
                        <a:buNone/>
                      </a:pPr>
                      <a:r>
                        <a:rPr lang="en-US" sz="1600" dirty="0">
                          <a:solidFill>
                            <a:srgbClr val="434343"/>
                          </a:solidFill>
                        </a:rPr>
                        <a:t>Released</a:t>
                      </a:r>
                      <a:endParaRPr lang="en" sz="16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algn="ctr" rtl="0">
                        <a:lnSpc>
                          <a:spcPct val="115000"/>
                        </a:lnSpc>
                        <a:spcBef>
                          <a:spcPts val="0"/>
                        </a:spcBef>
                        <a:buNone/>
                      </a:pPr>
                      <a:r>
                        <a:rPr lang="en-US" sz="1600" dirty="0">
                          <a:solidFill>
                            <a:srgbClr val="434343"/>
                          </a:solidFill>
                        </a:rPr>
                        <a:t>Released</a:t>
                      </a:r>
                      <a:endParaRPr lang="en" sz="16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284480">
                <a:tc>
                  <a:txBody>
                    <a:bodyPr/>
                    <a:lstStyle/>
                    <a:p>
                      <a:pPr lvl="0" rtl="0">
                        <a:lnSpc>
                          <a:spcPct val="115000"/>
                        </a:lnSpc>
                        <a:spcBef>
                          <a:spcPts val="0"/>
                        </a:spcBef>
                        <a:buNone/>
                      </a:pPr>
                      <a:r>
                        <a:rPr lang="en" sz="1300"/>
                        <a:t>Driver</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 sz="1300" dirty="0">
                          <a:solidFill>
                            <a:srgbClr val="434343"/>
                          </a:solidFill>
                        </a:rPr>
                        <a:t>SINGLE D</a:t>
                      </a:r>
                      <a:r>
                        <a:rPr lang="en-US" sz="1300" dirty="0" err="1">
                          <a:solidFill>
                            <a:srgbClr val="434343"/>
                          </a:solidFill>
                        </a:rPr>
                        <a:t>ynamic</a:t>
                      </a:r>
                      <a:endParaRPr lang="en" sz="13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SINGLE </a:t>
                      </a:r>
                      <a:r>
                        <a:rPr lang="en-US" sz="1300" dirty="0">
                          <a:solidFill>
                            <a:srgbClr val="434343"/>
                          </a:solidFill>
                        </a:rPr>
                        <a:t> Dynamic</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SINGLE </a:t>
                      </a:r>
                      <a:r>
                        <a:rPr lang="en-US" sz="1300" dirty="0">
                          <a:solidFill>
                            <a:srgbClr val="434343"/>
                          </a:solidFill>
                        </a:rPr>
                        <a:t> Dynamic</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Dual Drivers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340028">
                <a:tc>
                  <a:txBody>
                    <a:bodyPr/>
                    <a:lstStyle/>
                    <a:p>
                      <a:pPr lvl="0" rtl="0">
                        <a:lnSpc>
                          <a:spcPct val="115000"/>
                        </a:lnSpc>
                        <a:spcBef>
                          <a:spcPts val="0"/>
                        </a:spcBef>
                        <a:buNone/>
                      </a:pPr>
                      <a:r>
                        <a:rPr lang="en-US" sz="1300" dirty="0" err="1"/>
                        <a:t>Aptx</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no</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301083">
                <a:tc>
                  <a:txBody>
                    <a:bodyPr/>
                    <a:lstStyle/>
                    <a:p>
                      <a:pPr lvl="0" rtl="0">
                        <a:lnSpc>
                          <a:spcPct val="115000"/>
                        </a:lnSpc>
                        <a:spcBef>
                          <a:spcPts val="0"/>
                        </a:spcBef>
                        <a:buNone/>
                      </a:pPr>
                      <a:r>
                        <a:rPr lang="en-US" sz="1300" dirty="0"/>
                        <a:t>App  Support</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 sz="1300" dirty="0">
                          <a:solidFill>
                            <a:srgbClr val="434343"/>
                          </a:solidFill>
                        </a:rPr>
                        <a:t>YES</a:t>
                      </a:r>
                      <a:r>
                        <a:rPr lang="en-US" sz="1300" dirty="0">
                          <a:solidFill>
                            <a:srgbClr val="434343"/>
                          </a:solidFill>
                        </a:rPr>
                        <a:t> (IOS and Android)</a:t>
                      </a:r>
                      <a:endParaRPr lang="en" sz="13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NO</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 YES (Android)</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Clr>
                          <a:schemeClr val="dk1"/>
                        </a:buClr>
                        <a:buSzPct val="110000"/>
                        <a:buFont typeface="Arial"/>
                        <a:buNone/>
                      </a:pPr>
                      <a:r>
                        <a:rPr lang="en-US" sz="1300" dirty="0">
                          <a:solidFill>
                            <a:srgbClr val="434343"/>
                          </a:solidFill>
                        </a:rPr>
                        <a:t> YES (Android)</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284480">
                <a:tc>
                  <a:txBody>
                    <a:bodyPr/>
                    <a:lstStyle/>
                    <a:p>
                      <a:pPr lvl="0" rtl="0">
                        <a:lnSpc>
                          <a:spcPct val="115000"/>
                        </a:lnSpc>
                        <a:spcBef>
                          <a:spcPts val="0"/>
                        </a:spcBef>
                        <a:buNone/>
                      </a:pPr>
                      <a:r>
                        <a:rPr lang="en-US" sz="1300" dirty="0"/>
                        <a:t>EQ  Controls</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 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284480">
                <a:tc>
                  <a:txBody>
                    <a:bodyPr/>
                    <a:lstStyle/>
                    <a:p>
                      <a:pPr lvl="0" rtl="0">
                        <a:lnSpc>
                          <a:spcPct val="115000"/>
                        </a:lnSpc>
                        <a:spcBef>
                          <a:spcPts val="0"/>
                        </a:spcBef>
                        <a:buNone/>
                      </a:pPr>
                      <a:r>
                        <a:rPr lang="en" sz="1300" dirty="0"/>
                        <a:t>Playtime Headset</a:t>
                      </a:r>
                    </a:p>
                  </a:txBody>
                  <a:tcPr marL="38100" marR="38100" marT="25400" marB="25400" anchor="b">
                    <a:lnL w="9525" cap="flat" cmpd="sng">
                      <a:solidFill>
                        <a:srgbClr val="434343"/>
                      </a:solidFill>
                      <a:prstDash val="solid"/>
                      <a:round/>
                      <a:headEnd type="none" w="med" len="med"/>
                      <a:tailEnd type="none" w="med" len="med"/>
                    </a:lnL>
                    <a:lnR w="9525" cap="flat" cmpd="sng" algn="ctr">
                      <a:solidFill>
                        <a:srgbClr val="434343"/>
                      </a:solidFill>
                      <a:prstDash val="solid"/>
                      <a:round/>
                      <a:headEnd type="none" w="med" len="med"/>
                      <a:tailEnd type="none" w="med" len="med"/>
                    </a:lnR>
                    <a:lnT w="9525" cap="flat" cmpd="sng" algn="ctr">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9.5 </a:t>
                      </a:r>
                      <a:r>
                        <a:rPr lang="en" sz="1300" dirty="0">
                          <a:solidFill>
                            <a:srgbClr val="434343"/>
                          </a:solidFill>
                        </a:rPr>
                        <a:t>HOURS</a:t>
                      </a:r>
                    </a:p>
                  </a:txBody>
                  <a:tcPr marL="38100" marR="38100" marT="25400" marB="25400" anchor="b">
                    <a:lnL w="9525" cap="flat" cmpd="sng" algn="ctr">
                      <a:solidFill>
                        <a:srgbClr val="434343"/>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4.5 Hours</a:t>
                      </a:r>
                      <a:endParaRPr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8 Hours</a:t>
                      </a:r>
                      <a:endParaRPr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6 Hours</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284480">
                <a:tc>
                  <a:txBody>
                    <a:bodyPr/>
                    <a:lstStyle/>
                    <a:p>
                      <a:pPr lvl="0" rtl="0">
                        <a:lnSpc>
                          <a:spcPct val="115000"/>
                        </a:lnSpc>
                        <a:spcBef>
                          <a:spcPts val="0"/>
                        </a:spcBef>
                        <a:buNone/>
                      </a:pPr>
                      <a:r>
                        <a:rPr lang="en-US" sz="1300" dirty="0"/>
                        <a:t> </a:t>
                      </a:r>
                      <a:r>
                        <a:rPr lang="en-US" sz="1300" dirty="0" err="1"/>
                        <a:t>Stby</a:t>
                      </a:r>
                      <a:r>
                        <a:rPr lang="en-US" sz="1300" dirty="0"/>
                        <a:t> Time</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lgn="ctr">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31 Days</a:t>
                      </a:r>
                      <a:endParaRPr lang="en" sz="13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31 Days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23 Days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18 Days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6"/>
                  </a:ext>
                </a:extLst>
              </a:tr>
              <a:tr h="284480">
                <a:tc>
                  <a:txBody>
                    <a:bodyPr/>
                    <a:lstStyle/>
                    <a:p>
                      <a:pPr lvl="0" rtl="0">
                        <a:lnSpc>
                          <a:spcPct val="115000"/>
                        </a:lnSpc>
                        <a:spcBef>
                          <a:spcPts val="0"/>
                        </a:spcBef>
                        <a:buNone/>
                      </a:pPr>
                      <a:r>
                        <a:rPr lang="en" sz="1300" dirty="0"/>
                        <a:t>Water</a:t>
                      </a:r>
                      <a:r>
                        <a:rPr lang="en-US" sz="1300" dirty="0"/>
                        <a:t>/Sweat Proof</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lgn="ctr">
                      <a:solidFill>
                        <a:srgbClr val="434343"/>
                      </a:solidFill>
                      <a:prstDash val="solid"/>
                      <a:round/>
                      <a:headEnd type="none" w="med" len="med"/>
                      <a:tailEnd type="none" w="med" len="med"/>
                    </a:lnR>
                    <a:lnT w="9525" cap="flat" cmpd="sng" algn="ctr">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Clr>
                          <a:schemeClr val="dk1"/>
                        </a:buClr>
                        <a:buSzPct val="110000"/>
                        <a:buFont typeface="Arial"/>
                        <a:buNone/>
                      </a:pPr>
                      <a:r>
                        <a:rPr lang="en" sz="1300" dirty="0">
                          <a:solidFill>
                            <a:srgbClr val="434343"/>
                          </a:solidFill>
                        </a:rPr>
                        <a:t>YES</a:t>
                      </a:r>
                      <a:r>
                        <a:rPr lang="en-US" sz="1300" dirty="0">
                          <a:solidFill>
                            <a:srgbClr val="434343"/>
                          </a:solidFill>
                        </a:rPr>
                        <a:t>  IPX7</a:t>
                      </a:r>
                      <a:endParaRPr lang="en" sz="1300" dirty="0">
                        <a:solidFill>
                          <a:srgbClr val="434343"/>
                        </a:solidFill>
                      </a:endParaRPr>
                    </a:p>
                  </a:txBody>
                  <a:tcPr marL="38100" marR="38100" marT="25400" marB="25400" anchor="b">
                    <a:lnL w="9525" cap="flat" cmpd="sng" algn="ctr">
                      <a:solidFill>
                        <a:srgbClr val="434343"/>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Resistant  P2i</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Clr>
                          <a:schemeClr val="dk1"/>
                        </a:buClr>
                        <a:buSzPct val="110000"/>
                        <a:buFont typeface="Arial"/>
                        <a:buNone/>
                      </a:pPr>
                      <a:r>
                        <a:rPr lang="en-US" sz="1300" dirty="0">
                          <a:solidFill>
                            <a:srgbClr val="434343"/>
                          </a:solidFill>
                        </a:rPr>
                        <a:t>Resistant  IPx4</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7"/>
                  </a:ext>
                </a:extLst>
              </a:tr>
              <a:tr h="284480">
                <a:tc>
                  <a:txBody>
                    <a:bodyPr/>
                    <a:lstStyle/>
                    <a:p>
                      <a:pPr lvl="0" rtl="0">
                        <a:lnSpc>
                          <a:spcPct val="115000"/>
                        </a:lnSpc>
                        <a:spcBef>
                          <a:spcPts val="0"/>
                        </a:spcBef>
                        <a:buNone/>
                      </a:pPr>
                      <a:r>
                        <a:rPr lang="en-US" sz="1300" dirty="0"/>
                        <a:t> Voice Prompts</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lgn="ctr">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B7B7B7"/>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8"/>
                  </a:ext>
                </a:extLst>
              </a:tr>
              <a:tr h="284480">
                <a:tc>
                  <a:txBody>
                    <a:bodyPr/>
                    <a:lstStyle/>
                    <a:p>
                      <a:pPr lvl="0" rtl="0">
                        <a:lnSpc>
                          <a:spcPct val="115000"/>
                        </a:lnSpc>
                        <a:spcBef>
                          <a:spcPts val="0"/>
                        </a:spcBef>
                        <a:buNone/>
                      </a:pPr>
                      <a:r>
                        <a:rPr lang="en-US" sz="1300" dirty="0"/>
                        <a:t>Range</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lgn="ctr">
                      <a:solidFill>
                        <a:srgbClr val="434343"/>
                      </a:solidFill>
                      <a:prstDash val="solid"/>
                      <a:round/>
                      <a:headEnd type="none" w="med" len="med"/>
                      <a:tailEnd type="none" w="med" len="med"/>
                    </a:lnR>
                    <a:lnT w="9525" cap="flat" cmpd="sng" algn="ctr">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150 </a:t>
                      </a:r>
                      <a:r>
                        <a:rPr lang="en-US" sz="1300" dirty="0" err="1">
                          <a:solidFill>
                            <a:srgbClr val="434343"/>
                          </a:solidFill>
                        </a:rPr>
                        <a:t>ft</a:t>
                      </a:r>
                      <a:endParaRPr lang="en" sz="1300" dirty="0">
                        <a:solidFill>
                          <a:srgbClr val="434343"/>
                        </a:solidFill>
                      </a:endParaRPr>
                    </a:p>
                  </a:txBody>
                  <a:tcPr marL="38100" marR="38100" marT="25400" marB="25400" anchor="b">
                    <a:lnL w="9525" cap="flat" cmpd="sng" algn="ctr">
                      <a:solidFill>
                        <a:srgbClr val="434343"/>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150ft</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33ft</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30ft</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9"/>
                  </a:ext>
                </a:extLst>
              </a:tr>
              <a:tr h="284480">
                <a:tc>
                  <a:txBody>
                    <a:bodyPr/>
                    <a:lstStyle/>
                    <a:p>
                      <a:pPr lvl="0" rtl="0">
                        <a:lnSpc>
                          <a:spcPct val="115000"/>
                        </a:lnSpc>
                        <a:spcBef>
                          <a:spcPts val="0"/>
                        </a:spcBef>
                        <a:buNone/>
                      </a:pPr>
                      <a:r>
                        <a:rPr lang="en" sz="1300"/>
                        <a:t>Onboard Track Ctrl</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Clr>
                          <a:schemeClr val="dk1"/>
                        </a:buClr>
                        <a:buSzPct val="110000"/>
                        <a:buFont typeface="Arial"/>
                        <a:buNone/>
                      </a:pPr>
                      <a:r>
                        <a:rPr lang="en" sz="1300" dirty="0">
                          <a:solidFill>
                            <a:srgbClr val="434343"/>
                          </a:solidFill>
                        </a:rPr>
                        <a:t>YES</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Clr>
                          <a:schemeClr val="dk1"/>
                        </a:buClr>
                        <a:buSzPct val="110000"/>
                        <a:buFont typeface="Arial"/>
                        <a:buNone/>
                      </a:pPr>
                      <a:r>
                        <a:rPr lang="en" sz="1300" dirty="0">
                          <a:solidFill>
                            <a:srgbClr val="434343"/>
                          </a:solidFill>
                        </a:rPr>
                        <a:t>YES</a:t>
                      </a: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10"/>
                  </a:ext>
                </a:extLst>
              </a:tr>
            </a:tbl>
          </a:graphicData>
        </a:graphic>
      </p:graphicFrame>
      <p:sp>
        <p:nvSpPr>
          <p:cNvPr id="1507" name="Shape 1507"/>
          <p:cNvSpPr txBox="1"/>
          <p:nvPr/>
        </p:nvSpPr>
        <p:spPr>
          <a:xfrm>
            <a:off x="5891572" y="2286075"/>
            <a:ext cx="1428400" cy="307599"/>
          </a:xfrm>
          <a:prstGeom prst="rect">
            <a:avLst/>
          </a:prstGeom>
          <a:noFill/>
          <a:ln>
            <a:noFill/>
          </a:ln>
        </p:spPr>
        <p:txBody>
          <a:bodyPr lIns="121867" tIns="60933" rIns="121867" bIns="60933" anchor="t" anchorCtr="0">
            <a:noAutofit/>
          </a:bodyPr>
          <a:lstStyle/>
          <a:p>
            <a:pPr algn="ctr">
              <a:buClr>
                <a:srgbClr val="000000"/>
              </a:buClr>
              <a:buSzPct val="25000"/>
            </a:pPr>
            <a:r>
              <a:rPr lang="en" sz="1600" dirty="0">
                <a:solidFill>
                  <a:srgbClr val="F3F3F3"/>
                </a:solidFill>
              </a:rPr>
              <a:t>$</a:t>
            </a:r>
            <a:r>
              <a:rPr lang="en-US" sz="1600" dirty="0">
                <a:solidFill>
                  <a:srgbClr val="F3F3F3"/>
                </a:solidFill>
              </a:rPr>
              <a:t>179</a:t>
            </a:r>
            <a:endParaRPr lang="en" sz="1600" dirty="0">
              <a:solidFill>
                <a:srgbClr val="F3F3F3"/>
              </a:solidFill>
            </a:endParaRPr>
          </a:p>
        </p:txBody>
      </p:sp>
      <p:sp>
        <p:nvSpPr>
          <p:cNvPr id="1508" name="Shape 1508"/>
          <p:cNvSpPr txBox="1"/>
          <p:nvPr/>
        </p:nvSpPr>
        <p:spPr>
          <a:xfrm>
            <a:off x="5858776" y="814182"/>
            <a:ext cx="1364799" cy="307599"/>
          </a:xfrm>
          <a:prstGeom prst="rect">
            <a:avLst/>
          </a:prstGeom>
          <a:noFill/>
          <a:ln>
            <a:noFill/>
          </a:ln>
        </p:spPr>
        <p:txBody>
          <a:bodyPr lIns="121867" tIns="60933" rIns="121867" bIns="60933" anchor="t" anchorCtr="0">
            <a:noAutofit/>
          </a:bodyPr>
          <a:lstStyle/>
          <a:p>
            <a:pPr algn="ctr">
              <a:buClr>
                <a:srgbClr val="000000"/>
              </a:buClr>
              <a:buSzPct val="25000"/>
            </a:pPr>
            <a:r>
              <a:rPr lang="en-US" sz="1333" b="1" u="sng" dirty="0">
                <a:solidFill>
                  <a:srgbClr val="666666"/>
                </a:solidFill>
                <a:latin typeface="Raleway"/>
                <a:ea typeface="Raleway"/>
                <a:cs typeface="Raleway"/>
                <a:sym typeface="Raleway"/>
              </a:rPr>
              <a:t>Jaybird X2</a:t>
            </a:r>
            <a:endParaRPr lang="en" sz="1333" b="1" u="sng" dirty="0">
              <a:solidFill>
                <a:srgbClr val="666666"/>
              </a:solidFill>
              <a:latin typeface="Raleway"/>
              <a:ea typeface="Raleway"/>
              <a:cs typeface="Raleway"/>
              <a:sym typeface="Raleway"/>
            </a:endParaRPr>
          </a:p>
          <a:p>
            <a:pPr algn="ctr">
              <a:buClr>
                <a:srgbClr val="000000"/>
              </a:buClr>
            </a:pPr>
            <a:endParaRPr sz="1333" b="1" u="sng" dirty="0">
              <a:solidFill>
                <a:srgbClr val="666666"/>
              </a:solidFill>
              <a:latin typeface="Raleway"/>
              <a:ea typeface="Raleway"/>
              <a:cs typeface="Raleway"/>
              <a:sym typeface="Raleway"/>
            </a:endParaRPr>
          </a:p>
        </p:txBody>
      </p:sp>
      <p:sp>
        <p:nvSpPr>
          <p:cNvPr id="32" name="Shape 1488"/>
          <p:cNvSpPr txBox="1"/>
          <p:nvPr/>
        </p:nvSpPr>
        <p:spPr>
          <a:xfrm>
            <a:off x="2635152" y="802109"/>
            <a:ext cx="1210000" cy="307599"/>
          </a:xfrm>
          <a:prstGeom prst="rect">
            <a:avLst/>
          </a:prstGeom>
          <a:noFill/>
          <a:ln>
            <a:noFill/>
          </a:ln>
        </p:spPr>
        <p:txBody>
          <a:bodyPr lIns="121867" tIns="60933" rIns="121867" bIns="60933" anchor="t" anchorCtr="0">
            <a:noAutofit/>
          </a:bodyPr>
          <a:lstStyle/>
          <a:p>
            <a:pPr algn="ctr">
              <a:buClr>
                <a:srgbClr val="000000"/>
              </a:buClr>
              <a:buSzPct val="25000"/>
            </a:pPr>
            <a:r>
              <a:rPr lang="en-US" sz="1333" b="1" u="sng" dirty="0" err="1">
                <a:solidFill>
                  <a:srgbClr val="666666"/>
                </a:solidFill>
                <a:latin typeface="Raleway"/>
                <a:ea typeface="Raleway"/>
                <a:cs typeface="Raleway"/>
                <a:sym typeface="Raleway"/>
              </a:rPr>
              <a:t>VerveLoop</a:t>
            </a:r>
            <a:r>
              <a:rPr lang="en-US" sz="1333" b="1" u="sng" dirty="0">
                <a:solidFill>
                  <a:srgbClr val="666666"/>
                </a:solidFill>
                <a:latin typeface="Raleway"/>
                <a:ea typeface="Raleway"/>
                <a:cs typeface="Raleway"/>
                <a:sym typeface="Raleway"/>
              </a:rPr>
              <a:t>+</a:t>
            </a:r>
            <a:endParaRPr lang="en" sz="1333" b="1" u="sng" dirty="0">
              <a:solidFill>
                <a:srgbClr val="666666"/>
              </a:solidFill>
              <a:latin typeface="Raleway"/>
              <a:ea typeface="Raleway"/>
              <a:cs typeface="Raleway"/>
              <a:sym typeface="Raleway"/>
            </a:endParaRPr>
          </a:p>
        </p:txBody>
      </p:sp>
      <p:sp>
        <p:nvSpPr>
          <p:cNvPr id="33" name="Shape 1499"/>
          <p:cNvSpPr txBox="1"/>
          <p:nvPr/>
        </p:nvSpPr>
        <p:spPr>
          <a:xfrm>
            <a:off x="4430376" y="2280632"/>
            <a:ext cx="1428400" cy="307599"/>
          </a:xfrm>
          <a:prstGeom prst="rect">
            <a:avLst/>
          </a:prstGeom>
          <a:noFill/>
          <a:ln>
            <a:noFill/>
          </a:ln>
        </p:spPr>
        <p:txBody>
          <a:bodyPr lIns="121867" tIns="60933" rIns="121867" bIns="60933" anchor="t" anchorCtr="0">
            <a:noAutofit/>
          </a:bodyPr>
          <a:lstStyle/>
          <a:p>
            <a:pPr algn="ctr">
              <a:buClr>
                <a:srgbClr val="000000"/>
              </a:buClr>
              <a:buSzPct val="25000"/>
            </a:pPr>
            <a:r>
              <a:rPr lang="en" sz="1600" dirty="0">
                <a:solidFill>
                  <a:srgbClr val="F3F3F3"/>
                </a:solidFill>
                <a:latin typeface="Arial"/>
                <a:ea typeface="Arial"/>
                <a:cs typeface="Arial"/>
                <a:sym typeface="Arial"/>
              </a:rPr>
              <a:t>$ </a:t>
            </a:r>
            <a:r>
              <a:rPr lang="en-US" sz="1600" dirty="0">
                <a:solidFill>
                  <a:srgbClr val="F3F3F3"/>
                </a:solidFill>
                <a:latin typeface="Arial"/>
                <a:ea typeface="Arial"/>
                <a:cs typeface="Arial"/>
                <a:sym typeface="Arial"/>
              </a:rPr>
              <a:t>79</a:t>
            </a:r>
            <a:endParaRPr lang="en" sz="1600" dirty="0">
              <a:solidFill>
                <a:srgbClr val="F3F3F3"/>
              </a:solidFill>
              <a:latin typeface="Arial"/>
              <a:ea typeface="Arial"/>
              <a:cs typeface="Arial"/>
              <a:sym typeface="Arial"/>
            </a:endParaRPr>
          </a:p>
        </p:txBody>
      </p:sp>
      <p:sp>
        <p:nvSpPr>
          <p:cNvPr id="11" name="AutoShape 2" descr="data:image/png;base64,%20iVBORw0KGgoAAAANSUhEUgAAAG8AAACNCAYAAAHOThR/AAAAAXNSR0IArs4c6QAAAARnQU1BAACxjwv8YQUAAAAJcEhZcwAADsMAAA7DAcdvqGQAACdESURBVHhe7Z0HYBRV/se/W7PpFUjovQkEBBRBQECqiKKAqKcovQrYOIU7T09Pz3pnudNT/4oHqKCcBQ+lnCiCgFKV3hKBAAlJSE+2zf99386ETbLZJJtNsmg+5DHvzczu7G9+r5ff0ykC+ICe/41PbCwDVUF+MCehmwxUxOCu7VQfUL2f6gvFHywoKFB93lm6dKk8Fn/wjjvuUH3e2bRpkzwWf7CoqEj1eadBgwbyWPxBh92u+rzTvHlzebz0Vh024GIaHEl7YD+xE9bTP4urDlgG3AvTlTfIW0rAD/5xaFcevHLgb/OV7IevUUPiYepRSZ7WRclbvlgNlU/2AtdDSkSApEntYHNa0e7fyeoZL8iPu5Gz/l2lc+fOyvr169UzZdmyZUvJJ7ojPozg4GDs3LlTPXOJIUOGlB/lDhw4gPz8fFx99dV49tln1bMuzpw5U3Ek79ChAyIjI2E0m7H1u+/kuR49epSV0RMtW7ZUunfvoYZc+J6sunTpgis6dVSDVUA+txIMHDBAGTt2rBpSFPlWCwsL5Zd4Y9M330DIqoYE/PSiRYvkt1QF31+OeqwydfRBq01kG7kXoZw6BPtXbyL/H1OR/cJY5H/wCJTcTHkjWfzI71Wf4OqreitHZ/aUb8obe+5qqfpcSHVkffaqcvLedvKEN5w2q+pTP6hxdFJbcVUNlEO/fv3ksUyUi4uLkzlAeXTt6spzyrzVtLQ0OJ1OJCYmYtCg69SzlzCLdEk8quPgwYMy9WdkZOLaa69Vz7qIiYrCqVOnvKeOF154Qf408WH1jItnZ95ZVkZPvD28oTJ8xEg15ALnzp1Tli9frtzct6vSuUsX9XTNIX/pt998o+Tl5ckT/qBBXKzSvceVitV6Kb5oFL+ab8RD/c3gQYNU3yVK6OL2229Xff7BZrOpvkuUyKgcDgcMBoMa8g/itRbHbVIifvNhb775phryD9OnT1d9LsokqBUrVqg+/9CmTRvV56LMA41Go+rzD2UqD1KTbmzYsEH11Qwy0ix7911MTNuAu9YexyPNzgGiUkV0Or4APRThnIoODpHpOUXEkkfxDyJv1BnNMJqE0+sRajIgLtSM3x2Iw5ovv4RenCtNcSxNnnkl7DYrnPYCtFt6XF6sDmdWvYzwzW8j4uW96hkXZcpvBpKndhGSFEFvy0bLZeddF3wkf+NyhPQbC1hCZNhrhSHloYEouHAGWVYHnleu8TkG9+7VCz/8+KP0e32gRnZ2Nvr06SP9jMXUzXei8hgWFibPVQQrmIMGDcKLL75YuQdqiAweV155pcwgTCaTzEF0Oh127Nih3uGZnuIz+aLRxQKzSg90p23btlLaoKAgWCwW+fDYmBh88umn6h2XOHL0KMaPuxXz5s7z/YEazH87duwoH3xt2EXsNbYRDzfgm//9T73DxcCBAxFjMXkv8qvK3r17ZTXBG9WWsKro//rXv8pYtHKkDnPmzFFP1yDjx49XxAOVRhHByokTJ6TYNYnUYZvWrWXAHxQUFCiihaUsmeG59iBz18NHjkhp/QGTiLWoEOn7tqpnSiIfyIT8r3/9S57wB4ePHEWX3z2shkqhSqpMnDhR9dUsxQ8UdXTV5z889TUUl5DsSzh9+rQa8g/vvPOO6nNDfbBk3Lhxqs8/rF27VvVdokQdoLLFTWUZNmyY6nNDfbBk165dqq/mKJGXsmXoqeLjT2o/81aPtcav64F2Dz2yJR74ySefqD7/cMOoUarvEiUizegbbsCa1R8BRQWiBpsJJfM8nBfPwnH+BBw5F+DMPCNr5oqo5hsiGsLYIhGmzoOgb9JJ/YZLiDYKrr/+ejV0Cd3iRx9Rhp3egAOOMPQ3p8BhzxO/wiGuCOHpRN7AtoXDqQjnEDVyJ2xWm2hTiIar3giDaFsYRO3NJG6NDwvFshOFiBm7APdOnaY+ohRHjx5VrurdS9n7uw6ijVxEgX0m98wJZdvtrZWzc7uL7yrboUBcOY3dqhyb2k05dk8HJXXxEHmquuyf1EZxnD+phi5RQoenplwBp06BvSgHbf59Sj3rO8mzuqPFP/eoIRclYmmzt/fDFBELgzkMxye1hjPlsHrFN/iwvNmt1JCKlLMUeT+uU05M7qAcvbulcm5hyc7rqpLYpbMi8mg15KF7j4T0HIpWbx8Sr9eEnPRMdO3RU71SdQwGY4l+/goz757NYnFeCUZUVBTfBvbv369eqRxdu1yBIEswflTbhx4ldGfnqXRERETIRgubZt27d0e/fn3VqxUTHRUt+zQ1Knwg4TAIW0d8qM1mE19QgF6iVXv+fMXN8dE3jpbNOi3brNQDyZ49e2RmTMeHsrC+6aab8NRTT6l3eGbmrNmy3vv111/LcKUfSESuJBs+7D/joB4fvGbNmuLmuCeoDoOoRWRlZclwlR5IPvjgA3z77bfyoRwv4ZHVkgEDBqh3lIUPtOdlS3+VH0ji4+OltIwMdBw05au+duB1+Oyzsk3u8MhIpKRekH6fHqhx8uRJ+cr4wKL8PBSKY+5bs9Wrl2BRlZbhGsuo1gPJ9u3bISq8uJhfiDwRey1mi3qlJD/99JPLw4TvLx566KES2Zgn5APXrVuntGnTRmnXrr0yum+iEhcdrYwcOdJjF/Llhv6IaPwygs2fPx9mswlpmdl4pnsm9h88jLFjx7pe++WMKqgi2jmKyJaVAwcPKiI5q2cDi0OHDikiN1dDlaNEYfj5558jPT0d99xzj3omMNi9axduEkVOWGQUjEEW3N3CiI1FsTLxV4gU040777yzRjoX/AEzlI1zhitdOrZXhg8frp71jsdcbdSoUaovcJkwYYLq847HcmLKlCn4+OOP1VBgMmPGDNn7XiGqoGWobBSoS0TOr/rKp9yS/oknnsDbb7+thgIT9xHXclEF9cjgwYNVX2By9uxZWXR4w2td7ZZbbsHhw9VritYkrBW/++67asgzXgW866678M9//lMNBSbHjh1TfZ7xKiCr7rtEIRvIUIve8CogCQlxjQ8HKtp00PKoUEB2HQQyx497n2VQoYCZmZdmwQUiFc2L9CogJwhcfdVVaijw+Oyzz/C3v/1NDZWDWlx4ZMyYMR5nhgUCK1YsV/bt26eGyqe4ufT1xo1o3KQpOpzaCiX5MCZ/ugvTGl1EU0O2aBAXwenkiANv1UHRGaGTI1IGcTSIs0yn4rz43ykr8A5xvwOK0+VXwLATikMn7md3vbhRRB5OB2IXkkFvRJA4Z9brYAkOhjm+FSx9x8F87UTAeKm2wjL5j0uW4LqBAzFr7lz1rHekgDNnzsTrr76Mn+7thv9Lj8ahXB2e7qwIwWzQm4wwhITBYAmBITQChuBwGMNEuyxUuIhY4WJgimwgzkXDFBENo7iXc5QouM7gegHlwXeriGc4rYXIP5eM7CO7kXVgB7IPbIczPwNmg044BVGhYYi1mGG6aT6CBv5O/XTlKNHg3TKhPawKv9SJIPE2Tc4itJ/1DIIH3q7eUXdc+H4tkv+5EBFmB+KFwKGProa+UanOeg947N5OffxmFJ0+KaKWiFYyutmht+eh2TNfQ9+4vXpX3WG9cBYnfj8UTUIUhL8gKiKmIPVKWTwKqGE9fRjnH7sZTp1IZxzqUuwybYXFRKPhi2VXCtQ2jvwcZD98DUJFDDOPX6yeLYlXAd1Jf+shZG1dA5EsYHeIdKM4hacQTW6Zg5BbPX95bdGpYyc8tOA+TJ45Sz1ziUoLqOHIzcSZBX1hcwgBGYWFRsV/MDrzEbLgfTTsNcR1Yy3So1tXkbGZ8MYbb6B3797qWRcV1mRKYxC5ZfO3DqLNO4cR0XOYSKfM5g3osdaJQZPuk1PdOTlWW91UG9gdDlhtNrz00kty9MKdKmvQE5xZ2K9fPyQkJMjyjvVXlm9aPZYjU089+STGivZlTdA9sauQxCAHLVjkLVy4UL3igwY90alTJ2RkZMgBxNDQUFm+USg6+jmi9fgTT8jpmVzJ8+9//1v9pH9I7JooXyi7MDgYydVNGn7RYGn4lZx1qWmQRwrJH6FNeqXjkAGnIw4dOlTe5yscAZorajaMnnwOhxz+8Ic/yGs1IqAGoysHS3Nzc4ujLX8AHQXV/LxGzX/55Zcy7As9uifKWhOfdd111+GVV16RA7d+iaLlQYHYI8ABnnHjxsk0og1lcgxVG0dlVGYfJ+fR9u/fH1OnTFG/ofLcdttEOTOZLicnB1u3umY/1qgGy4NRkqOZ7prkD6NfC1OrFJ4d0My8KgNjS3hYGBqHWTAhMQE3PfVOzWqwPNavXy87izjznW+bGnUfLy4Q4S6mbMyNO4XvZl2FQQOuxbZt29RPl8+f//xnpIvMbvuRE9idnCbP1YkGPfHoo49KgTnBtnmoARkFRTCEx8qOr/7KEXyR3xTbt25R7/bOf/7zH/kCH3roocAR0J3hw4fj6LHjmNjMjhzFhHWpJmz9bjNiY2PVOypPQAroL/RMxPfeey8aN26MubNnIdqkQ+vWreXkjcsdQ6NGjf4UExODX375BYePn8QbfbLwU04otu09iNGjR/t9KnBtouds7dmzZ8tCsbAgH6dzAaM9X3YRBno3YUXoXfO/+skp6VGhwXhjTxGSrGHoc9VVsnp1OSMzFFaIme6Yt/zwww/qpcAiNTVV1m4qW8ATWaBfccUVsmBlmy0Q4arOgQMH4IYbbsAfbuqJL9Z+qV7xTnFthe02ZiqByH/XrHH1rooqWm6BDkuWLCnR7CmPElWxwYMH4+eff1ZDgcOHq1aJSrgNWTl5uCYkXVS882XdtEKY5jQuXLigTJs2TQ0FHue3rVOeHN5ZadeunZKSkqKeLZ8SwpHrr79e9QUu8fHxyvHjx9VQ+ZRpITBq7t1bcoVtoPHVV19VrnKhClkM1T1v3jw1FJiIIkF577331FD5lNEcyxHmnIEMW/3/K7VC1hNlhCM0yEPTHIEMC/SK8Cjc+PHj/b5IyN+MGDFC9ZWPR+FY12SiDWT69u3r2xwX1gQuXryohgITGkriYgFveBSOsJ7JXuZApqIOpHKFGzVqFDZu3KiGApOK2pvlCsd+/2+++UYNBSbsDvFGucJFR0cHfHnHxrQoq9VQWcoVjrA3OJBhO9Rb1PQqXFxcXKUKy7qCg6HeVqp5FY5jbWfPnlVDgUd4eLjvwrVq1Sqgq2FssHorrrwKx0p0oHY9EFY2fNYcO2s5CzCQ8baewatwVDs7awMZbwMkXoXjcLCvw7u1AXNylsfl4VU4DtZzDDtQYV9rK3dLo6XwKhzNPTLHDFR2bN+OVl6qYF6FY3upKt3Xtc3aL7+UI7Dl4VU4Gk8rYWA2wEhOTlJ9nvEqXEpKiixLAhEO2Pzxj4+pIc+UK9y5c+dwVQDPcn/097+X5he8Ue6YOAckH1v8KBo1bAjYCpnvCmcDrAUiG7VBKcyDkpUKRVxTCnOk32krgFMagbkIp3CKuF9RxGcUJxQ5RVwHvdkCfVQ89CFR0DdsDUNCB+gYjhJp21C5VsiIoUPxyeefyxkQ3pDCnRJVrOMi8xjQTDxw3yakHd2PiV8cxPJueSgsyoWDs9vlTHV+QpR7qtNx1q00WumKupzdzkmpiigf5Qx3Gq3k3E1xpLVj6JzQ61xCcnY7P28w6GHS62EWX2ERlQZzSCgsiUNgHnAnDC0vDamxTHtv6VIsE27N2rUIrsTyHl1SUpLy8fsrECwefGvKWuhDIzFmcw5eapuFYEVUbWh5k7NopWiKmgaFk0LxFC3mCERYTtcX11j4S13J6fucX02lC+n0/By/xTWlUc6A1xuhFxUFvZzKLzQrrpqEwKFmEyJNeiQVKPjDbiuadL8GC+6/H506XyEfWxl0IkdU4uMToLz7EI6cSMbjSRY80EaHNqZ80VoVDw2ywBgcBn1wKIwhETCEhMuJp5y+b4qMgzE8FqYocQwV4fAoGIKChVJF9BLa4NFbhqQ47HCKKG7LzkBu8iFc3L8d2Qd3ID95P4xwIEgIZzHqEB8tnhEZg9BFH0EXVPkFWTJazpw1Ezt2/IB4iw4PNs1HjNGOthPnI+zGWrBmWA7MClI3f4ZfPnwO+sxTCAs2ISEiCkEjpyFo2Az1Lu8UZyhnV7+GQ++/DIOInkEiSdHwUmxcDFq89L3UQl3iKMjDkRfnoOjg12ga1wDBLTsidMEy9Wr5lMgtsz57Demfvi4yCRGVRCaiCKez5aH5ovdg6lb7k7hLY8vKwKFHRqGhoRBhjVsg9JGyRlPcKVMUFB75AWnP3C3X4TiZQ4p0AYcV0Yl9EXl/xW+rNkh67UGEHlqP8CsHwXJv+Su6yghHnLYinF/YT9oJo/ZcU/HtMOlsaPLKPkDkqHVN6sevIujbfyFsmkhKXcoaiCceE5PeFISEV39ESMeesgRjVs3VW1aYcHJGR1i31b3FgYa3zoW1/WDk/WMKcx/1bEk8as6d3M0fIf2dJXCy0BWll4PR1GlDXGIfRD7woXpX3ZE9vwt0bfsifF5ZO6cVZoNh/cehyYvfiijJF8SCllo0IXXvDpye2kIk0rrthviowRgMXLpH5A1l+1crlccboxqi6VsHYGnY2FW7EEUDaxSFNj2OTW4D25aV6p21T+Lwm2EtzMdHq1erZy5RpQIs4ZkNiLz2ZqFCEZ+5aJBVMFMwkl5/AJmP1U1RkZqaBpPR6NHwTJWEI7GTn0b83FdYk5XRlMtDjULQGRvT0K1bN3y3ebPrxlri+PFjCDKbZZcI25/uVFk4EtprOJq9tBlmoTxRz8d7J+zYdPS8nNY4TU5CG1hrXYL5efkoKCqSwmlG5DR8Eo6YYhuj+dtHkKmz4KUDRaIsdMoOXE6joB0lju9Nnjy50jtJ+Upcgwaycs7nlp635rNwhF969bs/oX9fUSxERsowSxY6LipiVwBby7feeqsQsuJNgXyhWfPmUjD2r7JD68IFl706Ui3hNGj16vbbXQt+KZhceq0WnxTyxIkTQpM98Y9//EOe8yctWojiSEABOa6hLX0hfhGOcGUG50FqQskGq5vjYiJa4aFpwtIL/apDk6ZN5XYVjDWcgVFsh0/gN+EIt3ijKSF2CWgadHc8x+UtXKbJ/RP8QekecfchN78KRyZMmCA7lyiIu4AUWBOQUZXrFkpvauQr/D5GSw5zc9RHE9DvwpEFCxbITEQTyF1A7RyjEf3ct626813atmldnKkwx9aiZo0IR/7yl79g8eLFxUZPNcHcHbXIH8X1OytX+l4JH8Td78T38IVROG0WRo0JR2gzkKscyxOQo0gUkOOAf//7y7hx9Ohi46pVYfjwESKbFtUJoTmO/HCtHqlR4Uj79u3x3//+V46jUUAKpAmmCUkByUUhGC3jV2TxpjQ0AWSz2UVlXiczLK12VOPCEU6G4YJargugUJqjRuk0QSkkiwxaxVq3bp366crBvV8YNQsLi9CE/a2CWhFOgxZsWNZx1aMmkCakFqZ2GU1plJgLByvL0BEjEC6KBXax27Mv4GJOXu0KR7hHEBM8s20KpLkyWhT3bt76PUaOHFkcbb1xz6RJyBCFOG3ApCIU+syU2heOsOClgF27di0hlOYvstrwYKMU3Bt6BH31ZzBM5KYV0ahRo+IXlZSagZy0s3UjnMZq0XpmtY3RVBOMthjmN72IRw6H4c3MltiaKapYyMW+ffvUT5UP94thWXfyzFmcyS6qW+EIq2zaDlR869SaYssTTWAFEeFhyNBF4IrggkrZXufUYM5anzz5XjRq3b7i3q/aZNq0afLHDU3QY2+GFbnmWAwJS8M+RwLeW7UaTUUluSrUuebc4YaDb731FtYkFyLaYsYdDTLwQ14k2nRJrLJgJKA05w6NvNCc1m233Sbrn75QQjhWYFk7SBet2QjRsmYr+uChw/hYJHyT0SAqqG1kvC69I2I9dYNOVAoUTkRnfZM7frMSwS0U2LlsCrLg5oRcXBv8C9amWPBVVgKCRTHVtEkTucyVBjTqqTv0rC98//33snrLquusWbPkDOdwUdI4HXZsSg1Cms2MAXF56BCci9z8QrkXGNvTlSle66k59JzkxYYRO0CovKefflrWh5ib0iBYpDMHeYV2/JBmwLFsPYw6cd5qlZ9ho62euqO4zGOfOwtRdnKyO5yno8NDsXDeXLy5YhUK83PRollTDBgwEKNvvFHuvVNP3VKiwkIvO5E//fRT2W8TJsq314VCOYhTT8Vw2ILW+2hGl/1W7EYaMngQ7rjlJjRq1R7BlvItXvpCmao0s0wODtESOisxL7/8ckDPnw0UfhLl//BhQ5GXlYnW7TvCbAmWI5gFVjt6huTAbC/AlsJYzJg6RVb2/LEOoEwjj91R3MLq4Ycflt1Lzz//vDTWVY93mrdogUFDrkeTlm2QX1iErIsX5fqc9AtpaGXIQ5xJkXtVsSFb1c7a8jD8SaD6S8Cp7kz23HuMZSBNwtVTPozoHBQaOmyY9JuCzGhmsmJMVC6aBdnx6RkHzuY5MHjQdbJh7pcVOMw2vfHcc88pI0aMUHbu3KmeqacqFGZeUPbv2aWMHDVK6dSpk9KxY0dl8+bN6tXqUWH3ESdlPPDAA7Jz/NVXX61wMnw9nuGyYg64kxdeeEEO6VSXCr+Bq/PuvvtuJCUl/SoM9NUVLIIee+wxORWK+3H6g0qpX7MR++GHHxYP29ZTddg25hwBfyWCSimPheudd94ps05ua89B0np8g1MD2L3IrVqrS6Uz3rZt22LMmDFy3aSovKhn66kqnLJHoyj+sEpTpVKT+yRzoHrZsmX1qa8a3Hjjjdi0aVPltmb0QpWU17BhQ2l0lz0wW7ZUztB0PWXhxHjOAOFoTnWokvLIkCFD5Fp6Wv+uT32+wW4z9mLVuvK4dyCN3HHA1l9V3t8iTAR8f9WZfltl5RHuysDprBxGqqCNX085NGvWTLb9qjOg7ZPyOMrApTAs99gDU0/VoT3dDh06yBkMvuKT8tje69Onj5xIzj2E6vEN7gXFHpeK9ggtD5+UR1jgsuDVZlvWU3VoSpEDuL7mXj4rj80GzmHh2FSgG7ENVPgOWWP3ZpfPGz4rjyuo2rVrJ20ecTeJeqoOR2ioQGadvuCz8ghrTFyG477ktJ7Kwz5jKtDXnpZqKa9JkyZyy/dANhca6DDlMffyhWopjzGHg4qBbjE0kOGEL9befaFaytNWDvtzLflvCXZwMNX5arqzWsrTNvZk1llP1eH7Y32BWacvVEt5LGiZ6tjNU0/VYS2TCvR1Xmy1lJeUnAy7SHmBbI44kNmwfj2aixo7a+2+4LPyuH51965daCoezEUn9VSNsykp0qLW7Xfc4fNMMp+VR+s+nA7BVZ31i06qBiM+DZv07dfP51WxxCflsZbEqRC0laGZb6qncrCOsGD+fLmcjksKqoNPyvviiy+k7ZDpM2bIwdl6KgdtAo4aOQLdunXF836YeFvhjGkU5QMXU4HsdOHPw8btu7Fk6WqM65CAB0b1gaOoEE5rARRxn7MgBwrNmdPUucMqzhdBseYLJ87RDLqTlqpc9lWER6ZgWgSXv0D9Ge5h+U/4aUWcV+T90sC2FqZfNdYtj65r/A7hkedpg5voaM9V/EnD2wyLXIMvj0a4dTDAEBQCQ1gMDOHR0EfESdPqhgYtYIhvB0NCO+iiGkJnCXd9WRVIS02V810//mgVrrmmDx55dAnCvWx5UBWk8mjL5aNVq/DGqy/jjKhBOoQ4t3Rpiqdu6AVTg8bIPbZH6O4c/i9ZwafndbgpOg+3NcyCjRZf5Ytyik+Il0Yz7OLP9b74EumjWXaGaSWWQfnq1GvCJy5KP9+1QBFevk757hlWnfw+4ZFOu1k9dwkFDoc4IRy/3SF+j97geo4L+eWuo8sjDlKtwvF30uCVPAkDz4uw0SCcUHIQj+LNmAwGGEPCYIhrDFPHflDa9kZSkQUnzqUjKyMdvySdlFYwaf7ebnegx5U9cJsoWnr26s0v9itSeTT3xzElTkkjOZtWImXpEzCJWGkJDsFXhQ3w9tFchDitmN3MhrYhRbCK1EXT2TS6LG3pqzGfb5Oxnyop8XJdb0W+JKlAviiaohdHhUdmIZrdfp1R/JmEvo3sg4POZIHeEgIdNyAwBslr+qBg6XQGkwxLC/HyO4UzmGUkYNj1A0Ra5O8VkY2GoulnrmDPz4GzME8ebbkXRQ5RKHIOq7hH3Kfez3JdplChPOlnhBDfp9crsIhnB4uyK1w4k86BdPERQ69RaDxmNhDpW8O7KkjlcRLM/fffj19+OYUr2rWBcuYQMgpsOF2kQ474Qe2CrJjUKB+94kXW0nc8LFffKF4oXxhfHPcBoF+8ZGlin0eX37VPgHAuvV2WcC8Ee77IZbIykJdyAjlH9yDnxE8oSjkGe+ZZGESkNRh10sC92ahHmCUUYUEWkRE7YGjVDUEjZ8PYzv+pjpQo81i2/Pz9Znzz4iNw5qSisdmJKJEAjEIZBpEKmRL5o4J0dsT36I/Y234PY/PO6qd/uxSknkbGzo1I37oGRck/Q+/IR5BQZHhwMCK5x4TIsYzdByP4lkegi2ygfqr6eKywKHYr0lY+j/R1y0XxwWxOOFHRYPYjPuA60okfZRaxrkH/WxB+y4PQRQfu3ki1iaOwABk/rkfql0thTd6HYKMTMeERsIjUqW/UHCF3Pwd9k+pb0vCoPHfytn6CrFXPy2yDOyi4yjaWZeIoJ93S9qlQrKMIlhALokdMQ/CoOUAVdhL5tZO9fzvOfvACHKf2IDY8RG51Y2zdFcGT/w6dqNn6SoXK07CnpyD7o+dQIGIU65au1Cj+5IZBQoFCmXrh5PYYomkQntAEUbcugqnPLeJeEeXqEZWjApxf/Rryvl2GGLMCo2KFZcRMmG+Yr95RNSqtPHfyd36FnFXPwpqaAicrK2xf8Z9IibKWKZTIlMkUaXAWIrJrX0Te+RR0TTqq3/DbhjXatJUvwbllGUL0dtGObIWQue+J8rBqqdAn5Wk487OR/bmISZs+gJ1GFmUKY7noUp5scIvaGpsQLEctQQZED5+MkDEPAJYw+R2/ZWwpSch6fQ5MGcdgEDXU4KlvwNCpj3q1YqqlPHcKj+5E9ofPoOD4XqFEtrlYe3W1+5gydaJ9JBUqUqNelI/hjVsgcsISGHu52pa/VZw5GUh9/i6s3ncKB2xRWPTEX9HsymvUq97xm/I0mCVkr3sHOWv/BXtentx/R2SgsjwUDxOKdSmRKZQ7ATLfj+4xCOETHoO+2W+z2bH644+x8L77EBETg8TERPzlqaekXZeK8Lvy3Cn65SCy338K+Qe/h12kRvkg+Ti1bKSTihQHocggsx4x192O0JsfBCJqvociUNixfRtmTp8OmyhiaMSItt3mzZ0rTWh6o0argUHNO6HBomVo/tYhxI27H8GhosHKFCea+k5FD7twokoj2pIiderNyLcZcG7Dh1h/dw+M6N0ZTz/z12rvQHA5kKwaaQim8R2DAQcPHJCjNuxz9kaNpjxPFB7fg4vL/oSCE/tEanRZAWIFhynRLmLekz8VYUt+BGIjw+XUQm1mGo2fz5gx41c5av/s00/j/fdXQG80wWYXtU8hNy1w0FLSNdeUX/7VegPM0qY74h/7BM3f+BmxI6fAbDKCHf/bLjhx/fo8fHHahuyMC9JiAi3ncYIO3SeffCLXBdKwATdI4RSCX8uUQ4PRICKuEw7Z6QFp641Lxzdv3lxmby53aj3leWL3t+sx/cHFOHL4sMzzOQmVu0cxBhIOG7kftZ/M6QQckWYhT7tf3MqAn7vcWLVyJf785ydgMJnl/kdyuwUhI3fmGTx4sJTN08TcgFCeBlfL0EoQV9xScVSW+7p3hjVHtJFoLUxl0s+1g3PmzJHL0C4HOJFr6tQpFEQozrULEXMVziqjLMxpuPVEaQKq34pmQl5//XW5rRFfPmMb45amHPopmLvjOS3+MdXScWIUN/ahwFOmTMHevXvl9UCFU0kS4hOEPK6dlCgvIy9nU3P/Kq5AZtFRmoBSngan0VN5fOlPPvmkXMRJRWloynJXosxqVGUSCs/v4XdQkdxmgBN/AtEIQnxCAtp3aA+HyDmY+qg8KpEKowI5U899CzmNgFSeOzT/z5TEvYSoEC21uStOO8cCn0p0P0fHzzFFbv3+e5kSmZ3ePnGirI4zq61rqKzeva+Su6NytF5THn83ixLOTN+2bVuZ3xrwytOYNGmSVCKrz1wf4a4c+t2Vpvndz9FpimSKPJmUJDeE425b/1m9Wl6vS/oPGCAN1LKAcM86uQKLtW7Wvo8cOeK6WeWyUR5hzZI2K7mjEFMQhWRs1JRIZWmO592PmiutSBpFePa55+TGksxed+/erT6tdmncuDH6iDYdlw+4K49ZJ38jDbYz6+Tv1rislKfB1aSLFi2SG4BxOwEukdL2gqDTFKQprDwFakrUvpOW+FjWsmHMspaLRt1fVk1ChQ25/nr5O7Rsk0dC5bH2eejQIenXCKimQnWgIufNmyd39mWMpSN8AZrjC/Hk3K+532+nooWjMh988EGfdqKqClTQ9KlT8bPIWTgLjhGNDfbw8HBpvIHLCqZPny5tl5HLMuV5gjZNNmzYIC3yLl++XO4gySzHPcVpjimxtNOuuadIOV9TZNW7RDtsvKg4caM49jvWFCyLx00YL57tLI5MjISFhQUoEorNzS8oUe79alKeJ6g8Gndl25FlBtuN7ilLeznufi31aS9PC2uOCub3TBS1VZaRzOb8CX/zDJG6mEVSmdwmMUtUWoZ1aokRUYXI7Ngft963GEEmIcuvWXnusK3EfZLWr19fQlGacjR/aeeuXHclEpaz3I5u4cKF0pyXv6AtTu7/rO2obbXa0CgmEu0aRuPKaAU3LnkFUQ3jfzvKc2flypVyy/KzZ8/K9p+78jylRHfnFNfC9QqamG0iWwXO281It+nl/oKzZ82STZnqQpWwjOWeFsy2WRZagoOR2KoZWkeHYM6DixDXqcevp8yrCuwrZKOXdtPGjx8vzzG7YtnH1KSVg/RrrkDE/o7mPPypSQqaWn/BkcwCHM4WWWhhOu4JP4LR4Rn4299fxn3z76v2DjCMPI8//jh69uwps2kqkLuh7DyWjBDYEeRwjab8JpWnwZFqZqVsInBbXtbiaMSNMd1dgVRcI4MVQyMz8af9RuwqaoCIhk1hDIlEqiEO7+R0gLMoEzfEFmLHj7vlcFV1oVXAFStW4LXXXpM1TRptUBx2LN1xGOuOnJH3/CazTW9QYdyFixuAsNnBWM9qe4hRh/taFeKzUzYcdsQhSIRZJnF6lcNWhJkNz+KgMwFfZ5rwlycel2OPNU298rxA01zaDsTZOTmwBJkxtrEDXYKz8VOWggKnEe3CHGgcFoz302JwSLSfJ99zt6zAaJWamqReeZXkzJkzeOWVV/DlV1/hQnqGKHBYmRGVG5H2oiIjMGrEcLnSqqJJQ/4D+H/iu/bCcC8aiA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Shape 304"/>
          <p:cNvPicPr preferRelativeResize="0"/>
          <p:nvPr/>
        </p:nvPicPr>
        <p:blipFill rotWithShape="1">
          <a:blip r:embed="rId3">
            <a:alphaModFix/>
          </a:blip>
          <a:srcRect/>
          <a:stretch/>
        </p:blipFill>
        <p:spPr>
          <a:xfrm>
            <a:off x="4750639" y="1412277"/>
            <a:ext cx="706182" cy="711959"/>
          </a:xfrm>
          <a:prstGeom prst="rect">
            <a:avLst/>
          </a:prstGeom>
          <a:noFill/>
          <a:ln>
            <a:noFill/>
          </a:ln>
        </p:spPr>
      </p:pic>
      <p:sp>
        <p:nvSpPr>
          <p:cNvPr id="21" name="Shape 1488"/>
          <p:cNvSpPr txBox="1"/>
          <p:nvPr/>
        </p:nvSpPr>
        <p:spPr>
          <a:xfrm>
            <a:off x="4363139" y="715074"/>
            <a:ext cx="1477692" cy="307599"/>
          </a:xfrm>
          <a:prstGeom prst="rect">
            <a:avLst/>
          </a:prstGeom>
          <a:noFill/>
          <a:ln>
            <a:noFill/>
          </a:ln>
        </p:spPr>
        <p:txBody>
          <a:bodyPr lIns="121867" tIns="60933" rIns="121867" bIns="60933" anchor="t" anchorCtr="0">
            <a:noAutofit/>
          </a:bodyPr>
          <a:lstStyle/>
          <a:p>
            <a:pPr algn="ctr">
              <a:buClr>
                <a:srgbClr val="000000"/>
              </a:buClr>
              <a:buSzPct val="25000"/>
            </a:pPr>
            <a:r>
              <a:rPr lang="en-US" sz="1333" b="1" u="sng" dirty="0">
                <a:solidFill>
                  <a:srgbClr val="666666"/>
                </a:solidFill>
                <a:latin typeface="Raleway"/>
                <a:ea typeface="Raleway"/>
                <a:cs typeface="Raleway"/>
                <a:sym typeface="Raleway"/>
              </a:rPr>
              <a:t>Plantronics Backbeat Go 2</a:t>
            </a:r>
            <a:endParaRPr lang="en" sz="1333" b="1" u="sng" dirty="0">
              <a:solidFill>
                <a:srgbClr val="666666"/>
              </a:solidFill>
              <a:latin typeface="Raleway"/>
              <a:ea typeface="Raleway"/>
              <a:cs typeface="Raleway"/>
              <a:sym typeface="Raleway"/>
            </a:endParaRPr>
          </a:p>
        </p:txBody>
      </p:sp>
      <p:pic>
        <p:nvPicPr>
          <p:cNvPr id="2" name="Picture 1"/>
          <p:cNvPicPr>
            <a:picLocks noChangeAspect="1"/>
          </p:cNvPicPr>
          <p:nvPr/>
        </p:nvPicPr>
        <p:blipFill>
          <a:blip r:embed="rId4"/>
          <a:stretch>
            <a:fillRect/>
          </a:stretch>
        </p:blipFill>
        <p:spPr>
          <a:xfrm>
            <a:off x="6274469" y="1325603"/>
            <a:ext cx="640993" cy="828817"/>
          </a:xfrm>
          <a:prstGeom prst="rect">
            <a:avLst/>
          </a:prstGeom>
        </p:spPr>
      </p:pic>
      <p:pic>
        <p:nvPicPr>
          <p:cNvPr id="3" name="Picture 2"/>
          <p:cNvPicPr>
            <a:picLocks noChangeAspect="1"/>
          </p:cNvPicPr>
          <p:nvPr/>
        </p:nvPicPr>
        <p:blipFill>
          <a:blip r:embed="rId5"/>
          <a:stretch>
            <a:fillRect/>
          </a:stretch>
        </p:blipFill>
        <p:spPr>
          <a:xfrm>
            <a:off x="7686796" y="1206530"/>
            <a:ext cx="1404522" cy="983165"/>
          </a:xfrm>
          <a:prstGeom prst="rect">
            <a:avLst/>
          </a:prstGeom>
        </p:spPr>
      </p:pic>
      <p:pic>
        <p:nvPicPr>
          <p:cNvPr id="4" name="Picture 3"/>
          <p:cNvPicPr>
            <a:picLocks noChangeAspect="1"/>
          </p:cNvPicPr>
          <p:nvPr/>
        </p:nvPicPr>
        <p:blipFill>
          <a:blip r:embed="rId6"/>
          <a:stretch>
            <a:fillRect/>
          </a:stretch>
        </p:blipFill>
        <p:spPr>
          <a:xfrm>
            <a:off x="2912347" y="1349770"/>
            <a:ext cx="864616" cy="891920"/>
          </a:xfrm>
          <a:prstGeom prst="rect">
            <a:avLst/>
          </a:prstGeom>
        </p:spPr>
      </p:pic>
    </p:spTree>
    <p:extLst>
      <p:ext uri="{BB962C8B-B14F-4D97-AF65-F5344CB8AC3E}">
        <p14:creationId xmlns:p14="http://schemas.microsoft.com/office/powerpoint/2010/main" val="1517328827"/>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344487"/>
          </a:xfrm>
        </p:spPr>
        <p:txBody>
          <a:bodyPr>
            <a:normAutofit fontScale="90000"/>
          </a:bodyPr>
          <a:lstStyle/>
          <a:p>
            <a:r>
              <a:rPr lang="en-US"/>
              <a:t>videos</a:t>
            </a:r>
            <a:endParaRPr lang="en-US" dirty="0"/>
          </a:p>
        </p:txBody>
      </p:sp>
      <p:sp>
        <p:nvSpPr>
          <p:cNvPr id="3" name="Subtitle 2"/>
          <p:cNvSpPr>
            <a:spLocks noGrp="1"/>
          </p:cNvSpPr>
          <p:nvPr>
            <p:ph type="subTitle" idx="1"/>
          </p:nvPr>
        </p:nvSpPr>
        <p:spPr>
          <a:xfrm>
            <a:off x="1524000" y="1943100"/>
            <a:ext cx="9144000" cy="3314700"/>
          </a:xfrm>
        </p:spPr>
        <p:txBody>
          <a:bodyPr/>
          <a:lstStyle/>
          <a:p>
            <a:endParaRPr lang="en-US" dirty="0"/>
          </a:p>
          <a:p>
            <a:r>
              <a:rPr lang="en-US" dirty="0"/>
              <a:t>Loop Fit: </a:t>
            </a:r>
            <a:r>
              <a:rPr lang="en-US" u="sng" dirty="0">
                <a:hlinkClick r:id="rId2"/>
              </a:rPr>
              <a:t>https://app.box.com/s/d4wpju2xj7qf8p3ms89fweik9cg7lc62</a:t>
            </a:r>
          </a:p>
          <a:p>
            <a:r>
              <a:rPr lang="en-US" dirty="0"/>
              <a:t> </a:t>
            </a:r>
          </a:p>
          <a:p>
            <a:r>
              <a:rPr lang="en-US" dirty="0"/>
              <a:t>Loop Use: </a:t>
            </a:r>
            <a:r>
              <a:rPr lang="en-US" u="sng" dirty="0">
                <a:hlinkClick r:id="rId3"/>
              </a:rPr>
              <a:t>https://app.box.com/s/7b7x3xqqxaf7czyb1g1hmj7pvrhdv1by</a:t>
            </a:r>
          </a:p>
        </p:txBody>
      </p:sp>
    </p:spTree>
    <p:extLst>
      <p:ext uri="{BB962C8B-B14F-4D97-AF65-F5344CB8AC3E}">
        <p14:creationId xmlns:p14="http://schemas.microsoft.com/office/powerpoint/2010/main" val="2029173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57300" y="0"/>
            <a:ext cx="9810750" cy="6881745"/>
          </a:xfrm>
          <a:prstGeom prst="rect">
            <a:avLst/>
          </a:prstGeom>
        </p:spPr>
      </p:pic>
    </p:spTree>
    <p:extLst>
      <p:ext uri="{BB962C8B-B14F-4D97-AF65-F5344CB8AC3E}">
        <p14:creationId xmlns:p14="http://schemas.microsoft.com/office/powerpoint/2010/main" val="1478075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6720" y="-200161"/>
            <a:ext cx="4624832" cy="1143000"/>
          </a:xfrm>
        </p:spPr>
        <p:txBody>
          <a:bodyPr/>
          <a:lstStyle/>
          <a:p>
            <a:r>
              <a:rPr lang="en-US" dirty="0"/>
              <a:t>HOW TO PAIR</a:t>
            </a:r>
          </a:p>
        </p:txBody>
      </p:sp>
      <p:pic>
        <p:nvPicPr>
          <p:cNvPr id="4" name="Picture 3"/>
          <p:cNvPicPr>
            <a:picLocks noChangeAspect="1"/>
          </p:cNvPicPr>
          <p:nvPr/>
        </p:nvPicPr>
        <p:blipFill>
          <a:blip r:embed="rId2"/>
          <a:stretch>
            <a:fillRect/>
          </a:stretch>
        </p:blipFill>
        <p:spPr>
          <a:xfrm>
            <a:off x="0" y="677333"/>
            <a:ext cx="2844800" cy="6180667"/>
          </a:xfrm>
          <a:prstGeom prst="rect">
            <a:avLst/>
          </a:prstGeom>
        </p:spPr>
      </p:pic>
      <p:sp>
        <p:nvSpPr>
          <p:cNvPr id="3" name="Text Placeholder 2"/>
          <p:cNvSpPr>
            <a:spLocks noGrp="1"/>
          </p:cNvSpPr>
          <p:nvPr>
            <p:ph type="body" idx="1"/>
          </p:nvPr>
        </p:nvSpPr>
        <p:spPr>
          <a:xfrm>
            <a:off x="4088384" y="942839"/>
            <a:ext cx="6900672" cy="4967572"/>
          </a:xfrm>
        </p:spPr>
        <p:txBody>
          <a:bodyPr>
            <a:normAutofit lnSpcReduction="10000"/>
          </a:bodyPr>
          <a:lstStyle/>
          <a:p>
            <a:r>
              <a:rPr lang="en-US" sz="2400" dirty="0"/>
              <a:t>Remove Both Headsets and place in ears</a:t>
            </a:r>
          </a:p>
          <a:p>
            <a:r>
              <a:rPr lang="en-US" sz="2400" dirty="0"/>
              <a:t>Note that there is a left and right headset</a:t>
            </a:r>
          </a:p>
          <a:p>
            <a:pPr lvl="1"/>
            <a:r>
              <a:rPr lang="en-US" sz="2000" dirty="0"/>
              <a:t>Shipping Units will be marked, current samples are not</a:t>
            </a:r>
          </a:p>
          <a:p>
            <a:pPr marL="457200" lvl="1" indent="0">
              <a:buNone/>
            </a:pPr>
            <a:endParaRPr lang="en-US" sz="2000" dirty="0"/>
          </a:p>
          <a:p>
            <a:r>
              <a:rPr lang="en-US" sz="2400" dirty="0"/>
              <a:t>Pair Ones to phones as any other headset</a:t>
            </a:r>
          </a:p>
          <a:p>
            <a:endParaRPr lang="en-US" sz="2400" dirty="0"/>
          </a:p>
          <a:p>
            <a:r>
              <a:rPr lang="en-US" sz="2400" dirty="0"/>
              <a:t>After initial pairing simple remove from case and place in ears and units will pair to phone</a:t>
            </a:r>
          </a:p>
          <a:p>
            <a:endParaRPr lang="en-US" sz="2400" dirty="0"/>
          </a:p>
          <a:p>
            <a:r>
              <a:rPr lang="en-US" sz="2400" dirty="0"/>
              <a:t>The left headset is master and can be used as a mono headsets.  The right headset can not be used standalone</a:t>
            </a:r>
          </a:p>
          <a:p>
            <a:endParaRPr lang="en-US" sz="2400" dirty="0"/>
          </a:p>
          <a:p>
            <a:r>
              <a:rPr lang="en-US" sz="2400" dirty="0"/>
              <a:t>Left headset  is left channel,  Right headset is right Channel</a:t>
            </a:r>
          </a:p>
          <a:p>
            <a:endParaRPr lang="en-US" sz="2400" dirty="0"/>
          </a:p>
        </p:txBody>
      </p:sp>
    </p:spTree>
    <p:extLst>
      <p:ext uri="{BB962C8B-B14F-4D97-AF65-F5344CB8AC3E}">
        <p14:creationId xmlns:p14="http://schemas.microsoft.com/office/powerpoint/2010/main" val="835015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1107" y="309299"/>
            <a:ext cx="2844800" cy="6180667"/>
          </a:xfrm>
          <a:prstGeom prst="rect">
            <a:avLst/>
          </a:prstGeom>
        </p:spPr>
      </p:pic>
      <p:sp>
        <p:nvSpPr>
          <p:cNvPr id="49" name="Shape 49"/>
          <p:cNvSpPr txBox="1"/>
          <p:nvPr/>
        </p:nvSpPr>
        <p:spPr>
          <a:xfrm>
            <a:off x="8283701" y="5223533"/>
            <a:ext cx="3675199" cy="1088400"/>
          </a:xfrm>
          <a:prstGeom prst="rect">
            <a:avLst/>
          </a:prstGeom>
          <a:noFill/>
          <a:ln>
            <a:noFill/>
          </a:ln>
        </p:spPr>
        <p:txBody>
          <a:bodyPr lIns="121900" tIns="121900" rIns="121900" bIns="121900" anchor="t" anchorCtr="0">
            <a:noAutofit/>
          </a:bodyPr>
          <a:lstStyle/>
          <a:p>
            <a:pPr algn="r">
              <a:lnSpc>
                <a:spcPct val="115000"/>
              </a:lnSpc>
              <a:buClr>
                <a:srgbClr val="000000"/>
              </a:buClr>
              <a:buSzPct val="25000"/>
            </a:pPr>
            <a:r>
              <a:rPr lang="en-US" sz="1467" b="1" dirty="0">
                <a:solidFill>
                  <a:srgbClr val="7F7F7F"/>
                </a:solidFill>
                <a:latin typeface="Arial"/>
                <a:ea typeface="Arial"/>
                <a:cs typeface="Arial"/>
                <a:sym typeface="Arial"/>
                <a:rtl val="0"/>
              </a:rPr>
              <a:t> </a:t>
            </a:r>
            <a:endParaRPr lang="en" sz="1200" dirty="0">
              <a:solidFill>
                <a:srgbClr val="7F7F7F"/>
              </a:solidFill>
              <a:latin typeface="Arial"/>
              <a:ea typeface="Arial"/>
              <a:cs typeface="Arial"/>
              <a:sym typeface="Arial"/>
              <a:rtl val="0"/>
            </a:endParaRPr>
          </a:p>
        </p:txBody>
      </p:sp>
      <p:cxnSp>
        <p:nvCxnSpPr>
          <p:cNvPr id="8" name="Straight Connector 7"/>
          <p:cNvCxnSpPr/>
          <p:nvPr/>
        </p:nvCxnSpPr>
        <p:spPr>
          <a:xfrm flipV="1">
            <a:off x="1950720" y="3169229"/>
            <a:ext cx="4681728" cy="2720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Shape 71"/>
          <p:cNvSpPr txBox="1"/>
          <p:nvPr/>
        </p:nvSpPr>
        <p:spPr>
          <a:xfrm>
            <a:off x="6990080" y="2554615"/>
            <a:ext cx="4259073" cy="2200413"/>
          </a:xfrm>
          <a:prstGeom prst="rect">
            <a:avLst/>
          </a:prstGeom>
          <a:noFill/>
          <a:ln>
            <a:noFill/>
          </a:ln>
        </p:spPr>
        <p:txBody>
          <a:bodyPr lIns="121900" tIns="121900" rIns="121900" bIns="121900" anchor="t" anchorCtr="0">
            <a:noAutofit/>
          </a:bodyPr>
          <a:lstStyle/>
          <a:p>
            <a:pPr>
              <a:lnSpc>
                <a:spcPct val="115000"/>
              </a:lnSpc>
              <a:buClr>
                <a:srgbClr val="000000"/>
              </a:buClr>
              <a:buSzPct val="25000"/>
            </a:pPr>
            <a:r>
              <a:rPr lang="en-US" sz="1467" b="1" dirty="0">
                <a:solidFill>
                  <a:srgbClr val="7F7F7F"/>
                </a:solidFill>
              </a:rPr>
              <a:t>MFB Button</a:t>
            </a:r>
          </a:p>
          <a:p>
            <a:pPr>
              <a:lnSpc>
                <a:spcPct val="115000"/>
              </a:lnSpc>
              <a:buClr>
                <a:srgbClr val="000000"/>
              </a:buClr>
              <a:buSzPct val="25000"/>
            </a:pPr>
            <a:r>
              <a:rPr lang="en-US" sz="1467" b="1" dirty="0">
                <a:solidFill>
                  <a:srgbClr val="7F7F7F"/>
                </a:solidFill>
              </a:rPr>
              <a:t>  When Music is playing</a:t>
            </a:r>
          </a:p>
          <a:p>
            <a:pPr>
              <a:lnSpc>
                <a:spcPct val="115000"/>
              </a:lnSpc>
              <a:buClr>
                <a:srgbClr val="000000"/>
              </a:buClr>
              <a:buSzPct val="25000"/>
            </a:pPr>
            <a:r>
              <a:rPr lang="en-US" sz="1467" b="1" dirty="0">
                <a:solidFill>
                  <a:srgbClr val="7F7F7F"/>
                </a:solidFill>
              </a:rPr>
              <a:t>     Press once for Play/Pause</a:t>
            </a:r>
          </a:p>
          <a:p>
            <a:pPr>
              <a:lnSpc>
                <a:spcPct val="115000"/>
              </a:lnSpc>
              <a:buClr>
                <a:srgbClr val="000000"/>
              </a:buClr>
              <a:buSzPct val="25000"/>
            </a:pPr>
            <a:r>
              <a:rPr lang="en-US" sz="1467" b="1" dirty="0">
                <a:solidFill>
                  <a:srgbClr val="7F7F7F"/>
                </a:solidFill>
              </a:rPr>
              <a:t>     Press Twice for Track Forward  </a:t>
            </a:r>
          </a:p>
          <a:p>
            <a:pPr>
              <a:lnSpc>
                <a:spcPct val="115000"/>
              </a:lnSpc>
              <a:buClr>
                <a:srgbClr val="000000"/>
              </a:buClr>
              <a:buSzPct val="25000"/>
            </a:pPr>
            <a:r>
              <a:rPr lang="en-US" sz="1467" b="1" dirty="0">
                <a:solidFill>
                  <a:srgbClr val="7F7F7F"/>
                </a:solidFill>
              </a:rPr>
              <a:t>     Press Three times for Track  Backward</a:t>
            </a:r>
          </a:p>
          <a:p>
            <a:pPr>
              <a:lnSpc>
                <a:spcPct val="115000"/>
              </a:lnSpc>
              <a:buClr>
                <a:srgbClr val="000000"/>
              </a:buClr>
              <a:buSzPct val="25000"/>
            </a:pPr>
            <a:r>
              <a:rPr lang="en-US" sz="1467" b="1" dirty="0">
                <a:solidFill>
                  <a:srgbClr val="7F7F7F"/>
                </a:solidFill>
              </a:rPr>
              <a:t>     Press and Hold for EQ change</a:t>
            </a:r>
          </a:p>
          <a:p>
            <a:pPr>
              <a:lnSpc>
                <a:spcPct val="115000"/>
              </a:lnSpc>
              <a:buClr>
                <a:srgbClr val="000000"/>
              </a:buClr>
              <a:buSzPct val="25000"/>
            </a:pPr>
            <a:r>
              <a:rPr lang="en-US" sz="1467" b="1" dirty="0">
                <a:solidFill>
                  <a:srgbClr val="7F7F7F"/>
                </a:solidFill>
              </a:rPr>
              <a:t> </a:t>
            </a:r>
          </a:p>
          <a:p>
            <a:pPr>
              <a:lnSpc>
                <a:spcPct val="115000"/>
              </a:lnSpc>
              <a:buClr>
                <a:srgbClr val="000000"/>
              </a:buClr>
              <a:buSzPct val="25000"/>
            </a:pPr>
            <a:r>
              <a:rPr lang="en-US" sz="1467" b="1" dirty="0">
                <a:solidFill>
                  <a:srgbClr val="7F7F7F"/>
                </a:solidFill>
              </a:rPr>
              <a:t>For incoming call press the MFB once to answer</a:t>
            </a:r>
          </a:p>
          <a:p>
            <a:pPr>
              <a:lnSpc>
                <a:spcPct val="115000"/>
              </a:lnSpc>
              <a:buClr>
                <a:srgbClr val="000000"/>
              </a:buClr>
              <a:buSzPct val="25000"/>
            </a:pPr>
            <a:endParaRPr lang="en-US" sz="1467" b="1" dirty="0">
              <a:solidFill>
                <a:srgbClr val="7F7F7F"/>
              </a:solidFill>
            </a:endParaRPr>
          </a:p>
          <a:p>
            <a:pPr>
              <a:lnSpc>
                <a:spcPct val="115000"/>
              </a:lnSpc>
              <a:buClr>
                <a:srgbClr val="000000"/>
              </a:buClr>
              <a:buSzPct val="25000"/>
            </a:pPr>
            <a:r>
              <a:rPr lang="en-US" sz="1467" b="1" dirty="0">
                <a:solidFill>
                  <a:srgbClr val="7F7F7F"/>
                </a:solidFill>
              </a:rPr>
              <a:t>When no Music player active Long press will Enter Voice Services  </a:t>
            </a:r>
          </a:p>
          <a:p>
            <a:pPr>
              <a:lnSpc>
                <a:spcPct val="115000"/>
              </a:lnSpc>
              <a:buClr>
                <a:srgbClr val="000000"/>
              </a:buClr>
              <a:buSzPct val="25000"/>
            </a:pPr>
            <a:endParaRPr lang="en-US" sz="1467" b="1" dirty="0">
              <a:solidFill>
                <a:srgbClr val="7F7F7F"/>
              </a:solidFill>
            </a:endParaRPr>
          </a:p>
          <a:p>
            <a:pPr>
              <a:lnSpc>
                <a:spcPct val="115000"/>
              </a:lnSpc>
              <a:buClr>
                <a:srgbClr val="000000"/>
              </a:buClr>
              <a:buSzPct val="25000"/>
            </a:pPr>
            <a:endParaRPr lang="en-US" sz="1467" b="1" dirty="0">
              <a:solidFill>
                <a:srgbClr val="7F7F7F"/>
              </a:solidFill>
            </a:endParaRPr>
          </a:p>
          <a:p>
            <a:pPr>
              <a:lnSpc>
                <a:spcPct val="115000"/>
              </a:lnSpc>
              <a:buClr>
                <a:srgbClr val="000000"/>
              </a:buClr>
              <a:buSzPct val="25000"/>
            </a:pPr>
            <a:r>
              <a:rPr lang="en-US" sz="1467" b="1" dirty="0">
                <a:solidFill>
                  <a:srgbClr val="7F7F7F"/>
                </a:solidFill>
              </a:rPr>
              <a:t> </a:t>
            </a:r>
          </a:p>
          <a:p>
            <a:pPr>
              <a:lnSpc>
                <a:spcPct val="115000"/>
              </a:lnSpc>
              <a:buClr>
                <a:srgbClr val="000000"/>
              </a:buClr>
              <a:buSzPct val="25000"/>
            </a:pPr>
            <a:endParaRPr lang="en-US" sz="1467" b="1" dirty="0">
              <a:solidFill>
                <a:srgbClr val="7F7F7F"/>
              </a:solidFill>
            </a:endParaRPr>
          </a:p>
          <a:p>
            <a:pPr>
              <a:lnSpc>
                <a:spcPct val="115000"/>
              </a:lnSpc>
              <a:buClr>
                <a:srgbClr val="000000"/>
              </a:buClr>
              <a:buSzPct val="25000"/>
            </a:pPr>
            <a:endParaRPr lang="en-US" sz="1467" b="1" dirty="0">
              <a:solidFill>
                <a:srgbClr val="7F7F7F"/>
              </a:solidFill>
            </a:endParaRPr>
          </a:p>
          <a:p>
            <a:pPr>
              <a:lnSpc>
                <a:spcPct val="115000"/>
              </a:lnSpc>
              <a:buClr>
                <a:srgbClr val="000000"/>
              </a:buClr>
              <a:buSzPct val="25000"/>
            </a:pPr>
            <a:endParaRPr lang="en-US" sz="1467" b="1" dirty="0">
              <a:solidFill>
                <a:srgbClr val="7F7F7F"/>
              </a:solidFill>
            </a:endParaRPr>
          </a:p>
          <a:p>
            <a:pPr>
              <a:lnSpc>
                <a:spcPct val="115000"/>
              </a:lnSpc>
              <a:buClr>
                <a:srgbClr val="000000"/>
              </a:buClr>
              <a:buSzPct val="25000"/>
            </a:pPr>
            <a:r>
              <a:rPr lang="en-US" sz="1467" b="1" dirty="0">
                <a:solidFill>
                  <a:srgbClr val="7F7F7F"/>
                </a:solidFill>
              </a:rPr>
              <a:t> </a:t>
            </a:r>
            <a:endParaRPr lang="en" sz="1200" dirty="0">
              <a:solidFill>
                <a:srgbClr val="7F7F7F"/>
              </a:solidFill>
            </a:endParaRPr>
          </a:p>
        </p:txBody>
      </p:sp>
      <p:sp>
        <p:nvSpPr>
          <p:cNvPr id="21" name="Shape 71"/>
          <p:cNvSpPr txBox="1"/>
          <p:nvPr/>
        </p:nvSpPr>
        <p:spPr>
          <a:xfrm>
            <a:off x="6840774" y="1472476"/>
            <a:ext cx="3512644" cy="878939"/>
          </a:xfrm>
          <a:prstGeom prst="rect">
            <a:avLst/>
          </a:prstGeom>
          <a:noFill/>
          <a:ln>
            <a:noFill/>
          </a:ln>
        </p:spPr>
        <p:txBody>
          <a:bodyPr lIns="121900" tIns="121900" rIns="121900" bIns="121900" anchor="t" anchorCtr="0">
            <a:noAutofit/>
          </a:bodyPr>
          <a:lstStyle/>
          <a:p>
            <a:pPr>
              <a:lnSpc>
                <a:spcPct val="115000"/>
              </a:lnSpc>
              <a:buClr>
                <a:srgbClr val="000000"/>
              </a:buClr>
              <a:buSzPct val="25000"/>
            </a:pPr>
            <a:r>
              <a:rPr lang="en-US" sz="1600" b="1" dirty="0">
                <a:solidFill>
                  <a:srgbClr val="7F7F7F"/>
                </a:solidFill>
              </a:rPr>
              <a:t>Volume  </a:t>
            </a:r>
            <a:r>
              <a:rPr lang="en-US" sz="1467" b="1" dirty="0">
                <a:solidFill>
                  <a:srgbClr val="7F7F7F"/>
                </a:solidFill>
              </a:rPr>
              <a:t> </a:t>
            </a:r>
          </a:p>
          <a:p>
            <a:pPr>
              <a:lnSpc>
                <a:spcPct val="115000"/>
              </a:lnSpc>
              <a:buClr>
                <a:srgbClr val="000000"/>
              </a:buClr>
              <a:buSzPct val="25000"/>
            </a:pPr>
            <a:r>
              <a:rPr lang="en-US" sz="1467" b="1" dirty="0">
                <a:solidFill>
                  <a:srgbClr val="7F7F7F"/>
                </a:solidFill>
              </a:rPr>
              <a:t> - Volume is controlled from Phone</a:t>
            </a:r>
            <a:endParaRPr lang="en" sz="1200" dirty="0">
              <a:solidFill>
                <a:srgbClr val="7F7F7F"/>
              </a:solidFill>
            </a:endParaRPr>
          </a:p>
        </p:txBody>
      </p:sp>
      <p:sp>
        <p:nvSpPr>
          <p:cNvPr id="15" name="TextBox 14"/>
          <p:cNvSpPr txBox="1"/>
          <p:nvPr/>
        </p:nvSpPr>
        <p:spPr>
          <a:xfrm>
            <a:off x="3687005" y="66698"/>
            <a:ext cx="3644795" cy="913199"/>
          </a:xfrm>
          <a:prstGeom prst="rect">
            <a:avLst/>
          </a:prstGeom>
          <a:noFill/>
        </p:spPr>
        <p:txBody>
          <a:bodyPr wrap="square" rtlCol="0">
            <a:spAutoFit/>
          </a:bodyPr>
          <a:lstStyle/>
          <a:p>
            <a:r>
              <a:rPr lang="en-US" sz="2667" dirty="0"/>
              <a:t>CONTROLS</a:t>
            </a:r>
          </a:p>
          <a:p>
            <a:r>
              <a:rPr lang="en-US" sz="2667" dirty="0"/>
              <a:t>HOW TO USE</a:t>
            </a:r>
          </a:p>
        </p:txBody>
      </p:sp>
      <p:sp>
        <p:nvSpPr>
          <p:cNvPr id="18" name="Rectangle 17"/>
          <p:cNvSpPr/>
          <p:nvPr/>
        </p:nvSpPr>
        <p:spPr>
          <a:xfrm>
            <a:off x="6832173" y="569785"/>
            <a:ext cx="3344083" cy="611578"/>
          </a:xfrm>
          <a:prstGeom prst="rect">
            <a:avLst/>
          </a:prstGeom>
        </p:spPr>
        <p:txBody>
          <a:bodyPr wrap="square">
            <a:spAutoFit/>
          </a:bodyPr>
          <a:lstStyle/>
          <a:p>
            <a:pPr lvl="0">
              <a:lnSpc>
                <a:spcPct val="115000"/>
              </a:lnSpc>
              <a:buClr>
                <a:srgbClr val="000000"/>
              </a:buClr>
              <a:buSzPct val="25000"/>
            </a:pPr>
            <a:r>
              <a:rPr lang="en-US" sz="1467" b="1" dirty="0">
                <a:solidFill>
                  <a:srgbClr val="7F7F7F"/>
                </a:solidFill>
              </a:rPr>
              <a:t>POWER  On/Off</a:t>
            </a:r>
          </a:p>
          <a:p>
            <a:pPr lvl="0">
              <a:lnSpc>
                <a:spcPct val="115000"/>
              </a:lnSpc>
              <a:buClr>
                <a:srgbClr val="000000"/>
              </a:buClr>
              <a:buSzPct val="25000"/>
            </a:pPr>
            <a:r>
              <a:rPr lang="en-US" sz="1467" b="1" dirty="0">
                <a:solidFill>
                  <a:srgbClr val="7F7F7F"/>
                </a:solidFill>
              </a:rPr>
              <a:t>  - Remove and replace headset to case</a:t>
            </a:r>
          </a:p>
        </p:txBody>
      </p:sp>
      <p:cxnSp>
        <p:nvCxnSpPr>
          <p:cNvPr id="25" name="Straight Connector 24"/>
          <p:cNvCxnSpPr/>
          <p:nvPr/>
        </p:nvCxnSpPr>
        <p:spPr>
          <a:xfrm flipV="1">
            <a:off x="780288" y="3627619"/>
            <a:ext cx="5852160" cy="191567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773443"/>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0880" y="412158"/>
            <a:ext cx="2946400" cy="2099733"/>
          </a:xfrm>
          <a:prstGeom prst="rect">
            <a:avLst/>
          </a:prstGeom>
        </p:spPr>
      </p:pic>
      <p:pic>
        <p:nvPicPr>
          <p:cNvPr id="7" name="Picture 6"/>
          <p:cNvPicPr>
            <a:picLocks noChangeAspect="1"/>
          </p:cNvPicPr>
          <p:nvPr/>
        </p:nvPicPr>
        <p:blipFill>
          <a:blip r:embed="rId3"/>
          <a:stretch>
            <a:fillRect/>
          </a:stretch>
        </p:blipFill>
        <p:spPr>
          <a:xfrm>
            <a:off x="0" y="0"/>
            <a:ext cx="3098800" cy="5858933"/>
          </a:xfrm>
          <a:prstGeom prst="rect">
            <a:avLst/>
          </a:prstGeom>
        </p:spPr>
      </p:pic>
      <p:pic>
        <p:nvPicPr>
          <p:cNvPr id="8" name="Picture 7"/>
          <p:cNvPicPr>
            <a:picLocks noChangeAspect="1"/>
          </p:cNvPicPr>
          <p:nvPr/>
        </p:nvPicPr>
        <p:blipFill>
          <a:blip r:embed="rId4"/>
          <a:stretch>
            <a:fillRect/>
          </a:stretch>
        </p:blipFill>
        <p:spPr>
          <a:xfrm>
            <a:off x="3247136" y="2660272"/>
            <a:ext cx="3064933" cy="2286000"/>
          </a:xfrm>
          <a:prstGeom prst="rect">
            <a:avLst/>
          </a:prstGeom>
        </p:spPr>
      </p:pic>
      <p:sp>
        <p:nvSpPr>
          <p:cNvPr id="9" name="TextBox 8"/>
          <p:cNvSpPr txBox="1"/>
          <p:nvPr/>
        </p:nvSpPr>
        <p:spPr>
          <a:xfrm>
            <a:off x="6460405" y="601472"/>
            <a:ext cx="5601547" cy="5878532"/>
          </a:xfrm>
          <a:prstGeom prst="rect">
            <a:avLst/>
          </a:prstGeom>
          <a:noFill/>
        </p:spPr>
        <p:txBody>
          <a:bodyPr wrap="square" rtlCol="0">
            <a:spAutoFit/>
          </a:bodyPr>
          <a:lstStyle/>
          <a:p>
            <a:r>
              <a:rPr lang="en-US" sz="3200" dirty="0"/>
              <a:t>The IOS and ANDRIOD Application</a:t>
            </a:r>
          </a:p>
          <a:p>
            <a:endParaRPr lang="en-US" sz="2400" dirty="0"/>
          </a:p>
          <a:p>
            <a:r>
              <a:rPr lang="en-US" sz="2400" b="1" dirty="0"/>
              <a:t>Features</a:t>
            </a:r>
          </a:p>
          <a:p>
            <a:r>
              <a:rPr lang="en-US" sz="2400" dirty="0"/>
              <a:t>   -See where Headset was last </a:t>
            </a:r>
          </a:p>
          <a:p>
            <a:r>
              <a:rPr lang="en-US" sz="2400" dirty="0"/>
              <a:t>    located</a:t>
            </a:r>
          </a:p>
          <a:p>
            <a:r>
              <a:rPr lang="en-US" sz="2400" dirty="0"/>
              <a:t>   -Turn on/off pass through audio</a:t>
            </a:r>
          </a:p>
          <a:p>
            <a:r>
              <a:rPr lang="en-US" sz="2400" dirty="0"/>
              <a:t>   -Turn on/off in-ear detect</a:t>
            </a:r>
          </a:p>
          <a:p>
            <a:r>
              <a:rPr lang="en-US" sz="2400" dirty="0"/>
              <a:t>   -Adjust EQ settings</a:t>
            </a:r>
          </a:p>
          <a:p>
            <a:r>
              <a:rPr lang="en-US" sz="2400" dirty="0"/>
              <a:t>   -Music/Video mode </a:t>
            </a:r>
            <a:r>
              <a:rPr lang="en-US" sz="2000" dirty="0"/>
              <a:t>(advanced settings)</a:t>
            </a:r>
          </a:p>
          <a:p>
            <a:r>
              <a:rPr lang="en-US" sz="2400" dirty="0"/>
              <a:t>   - VP Language selection </a:t>
            </a:r>
            <a:r>
              <a:rPr lang="en-US" sz="2000" dirty="0"/>
              <a:t>(next page)</a:t>
            </a:r>
          </a:p>
          <a:p>
            <a:r>
              <a:rPr lang="en-US" sz="2400" dirty="0"/>
              <a:t>   - Help and proper fitting information </a:t>
            </a:r>
          </a:p>
          <a:p>
            <a:r>
              <a:rPr lang="en-US" sz="2400" dirty="0"/>
              <a:t>     guides</a:t>
            </a:r>
          </a:p>
          <a:p>
            <a:r>
              <a:rPr lang="en-US" sz="2400" dirty="0"/>
              <a:t> -Upgrade software OTA </a:t>
            </a:r>
            <a:r>
              <a:rPr lang="en-US" sz="1600" dirty="0"/>
              <a:t>-    (Coming, not at launch)</a:t>
            </a:r>
            <a:endParaRPr lang="en-US" sz="2400" dirty="0"/>
          </a:p>
          <a:p>
            <a:endParaRPr lang="en-US" sz="2400" dirty="0"/>
          </a:p>
        </p:txBody>
      </p:sp>
    </p:spTree>
    <p:extLst>
      <p:ext uri="{BB962C8B-B14F-4D97-AF65-F5344CB8AC3E}">
        <p14:creationId xmlns:p14="http://schemas.microsoft.com/office/powerpoint/2010/main" val="200405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849313"/>
          </a:xfrm>
        </p:spPr>
        <p:txBody>
          <a:bodyPr/>
          <a:lstStyle/>
          <a:p>
            <a:r>
              <a:rPr lang="en-US" dirty="0"/>
              <a:t>App Continued</a:t>
            </a:r>
          </a:p>
        </p:txBody>
      </p:sp>
      <p:sp>
        <p:nvSpPr>
          <p:cNvPr id="3" name="Text Placeholder 2"/>
          <p:cNvSpPr>
            <a:spLocks noGrp="1"/>
          </p:cNvSpPr>
          <p:nvPr>
            <p:ph type="body" idx="1"/>
          </p:nvPr>
        </p:nvSpPr>
        <p:spPr>
          <a:xfrm>
            <a:off x="609600" y="1257301"/>
            <a:ext cx="3619500" cy="4967572"/>
          </a:xfrm>
        </p:spPr>
        <p:txBody>
          <a:bodyPr>
            <a:normAutofit fontScale="92500" lnSpcReduction="20000"/>
          </a:bodyPr>
          <a:lstStyle/>
          <a:p>
            <a:endParaRPr lang="en-US" dirty="0"/>
          </a:p>
          <a:p>
            <a:r>
              <a:rPr lang="en-US" dirty="0"/>
              <a:t>Language selection</a:t>
            </a:r>
          </a:p>
          <a:p>
            <a:endParaRPr lang="en-US" dirty="0"/>
          </a:p>
          <a:p>
            <a:r>
              <a:rPr lang="en-US" sz="3000" dirty="0"/>
              <a:t>Group One</a:t>
            </a:r>
          </a:p>
          <a:p>
            <a:pPr lvl="1"/>
            <a:r>
              <a:rPr lang="en-US" dirty="0"/>
              <a:t>UK English </a:t>
            </a:r>
          </a:p>
          <a:p>
            <a:pPr lvl="1"/>
            <a:r>
              <a:rPr lang="en-US" dirty="0"/>
              <a:t>Chinese Simplified   </a:t>
            </a:r>
          </a:p>
          <a:p>
            <a:pPr lvl="1"/>
            <a:r>
              <a:rPr lang="en-US" dirty="0"/>
              <a:t>Japanese      </a:t>
            </a:r>
          </a:p>
          <a:p>
            <a:endParaRPr lang="en-US" dirty="0"/>
          </a:p>
          <a:p>
            <a:endParaRPr lang="en-US" dirty="0"/>
          </a:p>
          <a:p>
            <a:r>
              <a:rPr lang="en-US" sz="3000" dirty="0"/>
              <a:t>Group two</a:t>
            </a:r>
          </a:p>
          <a:p>
            <a:pPr lvl="1"/>
            <a:r>
              <a:rPr lang="en-US" dirty="0"/>
              <a:t>UK English   </a:t>
            </a:r>
          </a:p>
          <a:p>
            <a:pPr lvl="1"/>
            <a:r>
              <a:rPr lang="en-US" dirty="0"/>
              <a:t>US English  </a:t>
            </a:r>
          </a:p>
          <a:p>
            <a:pPr lvl="1"/>
            <a:r>
              <a:rPr lang="en-US" dirty="0"/>
              <a:t>French Canadian  </a:t>
            </a:r>
          </a:p>
          <a:p>
            <a:pPr lvl="1"/>
            <a:r>
              <a:rPr lang="en-US" dirty="0"/>
              <a:t>Spanish   </a:t>
            </a:r>
          </a:p>
          <a:p>
            <a:pPr lvl="1"/>
            <a:r>
              <a:rPr lang="en-US" dirty="0"/>
              <a:t>German     </a:t>
            </a:r>
          </a:p>
          <a:p>
            <a:pPr lvl="1"/>
            <a:r>
              <a:rPr lang="en-US" dirty="0"/>
              <a:t>Italian    </a:t>
            </a:r>
          </a:p>
          <a:p>
            <a:pPr lvl="1"/>
            <a:r>
              <a:rPr lang="en-US" dirty="0"/>
              <a:t>EU French  </a:t>
            </a:r>
          </a:p>
        </p:txBody>
      </p:sp>
      <p:sp>
        <p:nvSpPr>
          <p:cNvPr id="4" name="Text Placeholder 2"/>
          <p:cNvSpPr txBox="1">
            <a:spLocks/>
          </p:cNvSpPr>
          <p:nvPr/>
        </p:nvSpPr>
        <p:spPr>
          <a:xfrm>
            <a:off x="6496050" y="457200"/>
            <a:ext cx="4705350" cy="5939123"/>
          </a:xfrm>
          <a:prstGeom prst="rect">
            <a:avLst/>
          </a:prstGeom>
          <a:noFill/>
          <a:ln>
            <a:noFill/>
          </a:ln>
        </p:spPr>
        <p:txBody>
          <a:bodyPr vert="horz" lIns="91425" tIns="91425" rIns="91425" bIns="91425" rtlCol="0" anchor="t" anchorCtr="0">
            <a:normAutofit/>
          </a:bodyPr>
          <a:lstStyle>
            <a:lvl1pPr marL="228600" indent="-228600" algn="l" defTabSz="914400" rtl="0" eaLnBrk="1" latinLnBrk="0" hangingPunct="1">
              <a:lnSpc>
                <a:spcPct val="90000"/>
              </a:lnSpc>
              <a:spcBef>
                <a:spcPts val="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9pPr>
          </a:lstStyle>
          <a:p>
            <a:r>
              <a:rPr lang="en-US" dirty="0"/>
              <a:t>Notes</a:t>
            </a:r>
          </a:p>
          <a:p>
            <a:endParaRPr lang="en-US" dirty="0"/>
          </a:p>
          <a:p>
            <a:r>
              <a:rPr lang="en-US" dirty="0"/>
              <a:t>To pair to App place headsets in case and search from App.</a:t>
            </a:r>
          </a:p>
          <a:p>
            <a:r>
              <a:rPr lang="en-US" dirty="0"/>
              <a:t>App will find and pair </a:t>
            </a:r>
          </a:p>
          <a:p>
            <a:endParaRPr lang="en-US" dirty="0"/>
          </a:p>
          <a:p>
            <a:endParaRPr lang="en-US" dirty="0"/>
          </a:p>
          <a:p>
            <a:r>
              <a:rPr lang="en-US" dirty="0"/>
              <a:t>App can only make changes to the headset when it is in the case</a:t>
            </a:r>
          </a:p>
          <a:p>
            <a:endParaRPr lang="en-US" dirty="0"/>
          </a:p>
          <a:p>
            <a:r>
              <a:rPr lang="en-US" dirty="0"/>
              <a:t>App will tell user to put headsets in case to make changes</a:t>
            </a:r>
          </a:p>
          <a:p>
            <a:endParaRPr lang="en-US" dirty="0"/>
          </a:p>
        </p:txBody>
      </p:sp>
    </p:spTree>
    <p:extLst>
      <p:ext uri="{BB962C8B-B14F-4D97-AF65-F5344CB8AC3E}">
        <p14:creationId xmlns:p14="http://schemas.microsoft.com/office/powerpoint/2010/main" val="103093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dirty="0"/>
              <a:t>Known Issues With Ones Samples</a:t>
            </a:r>
          </a:p>
        </p:txBody>
      </p:sp>
      <p:sp>
        <p:nvSpPr>
          <p:cNvPr id="3" name="Text Placeholder 2"/>
          <p:cNvSpPr>
            <a:spLocks noGrp="1"/>
          </p:cNvSpPr>
          <p:nvPr>
            <p:ph type="body" idx="1"/>
          </p:nvPr>
        </p:nvSpPr>
        <p:spPr/>
        <p:txBody>
          <a:bodyPr/>
          <a:lstStyle/>
          <a:p>
            <a:r>
              <a:rPr lang="en-US" sz="2400" dirty="0"/>
              <a:t>Note that there is a left and right headset and the will be marked</a:t>
            </a:r>
          </a:p>
          <a:p>
            <a:pPr lvl="1"/>
            <a:r>
              <a:rPr lang="en-US" sz="2000" dirty="0"/>
              <a:t>Shipping Units will be marked, current samples are not</a:t>
            </a:r>
          </a:p>
          <a:p>
            <a:pPr lvl="1"/>
            <a:endParaRPr lang="en-US" sz="2000" dirty="0"/>
          </a:p>
          <a:p>
            <a:pPr lvl="1"/>
            <a:endParaRPr lang="en-US" sz="2000" dirty="0"/>
          </a:p>
          <a:p>
            <a:r>
              <a:rPr lang="en-US" sz="2400" dirty="0"/>
              <a:t>QSG that shipped with Samples have a Setting menu</a:t>
            </a:r>
          </a:p>
          <a:p>
            <a:pPr lvl="1"/>
            <a:r>
              <a:rPr lang="en-US" dirty="0"/>
              <a:t>Setting menu has  been removed</a:t>
            </a:r>
          </a:p>
          <a:p>
            <a:pPr lvl="1"/>
            <a:endParaRPr lang="en-US" dirty="0"/>
          </a:p>
          <a:p>
            <a:r>
              <a:rPr lang="en-US" sz="2400" dirty="0"/>
              <a:t>SW in the sample units shipped is acceptable to leave with customers</a:t>
            </a:r>
          </a:p>
          <a:p>
            <a:pPr lvl="1"/>
            <a:r>
              <a:rPr lang="en-US" sz="2000" dirty="0"/>
              <a:t>If time allows please send samples back to HK or Atlanta Office and we will upgrade to latest SW version and return</a:t>
            </a:r>
          </a:p>
          <a:p>
            <a:pPr lvl="1"/>
            <a:endParaRPr lang="en-US" sz="2000" dirty="0"/>
          </a:p>
          <a:p>
            <a:endParaRPr lang="en-US" sz="2400" dirty="0"/>
          </a:p>
        </p:txBody>
      </p:sp>
    </p:spTree>
    <p:extLst>
      <p:ext uri="{BB962C8B-B14F-4D97-AF65-F5344CB8AC3E}">
        <p14:creationId xmlns:p14="http://schemas.microsoft.com/office/powerpoint/2010/main" val="349847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Shape 1486"/>
          <p:cNvSpPr/>
          <p:nvPr/>
        </p:nvSpPr>
        <p:spPr>
          <a:xfrm>
            <a:off x="3910690" y="943725"/>
            <a:ext cx="6655746" cy="1432000"/>
          </a:xfrm>
          <a:prstGeom prst="rect">
            <a:avLst/>
          </a:prstGeom>
          <a:solidFill>
            <a:srgbClr val="999999"/>
          </a:solidFill>
          <a:ln w="19050" cap="flat" cmpd="sng">
            <a:solidFill>
              <a:srgbClr val="999999"/>
            </a:solidFill>
            <a:prstDash val="solid"/>
            <a:round/>
            <a:headEnd type="none" w="med" len="med"/>
            <a:tailEnd type="none" w="med" len="med"/>
          </a:ln>
        </p:spPr>
        <p:txBody>
          <a:bodyPr lIns="121900" tIns="121900" rIns="121900" bIns="121900" anchor="ctr" anchorCtr="0">
            <a:noAutofit/>
          </a:bodyPr>
          <a:lstStyle/>
          <a:p>
            <a:endParaRPr sz="2400"/>
          </a:p>
        </p:txBody>
      </p:sp>
      <p:sp>
        <p:nvSpPr>
          <p:cNvPr id="1488" name="Shape 1488"/>
          <p:cNvSpPr txBox="1"/>
          <p:nvPr/>
        </p:nvSpPr>
        <p:spPr>
          <a:xfrm>
            <a:off x="3984218" y="548948"/>
            <a:ext cx="1210000" cy="307599"/>
          </a:xfrm>
          <a:prstGeom prst="rect">
            <a:avLst/>
          </a:prstGeom>
          <a:noFill/>
          <a:ln>
            <a:noFill/>
          </a:ln>
        </p:spPr>
        <p:txBody>
          <a:bodyPr lIns="121867" tIns="60933" rIns="121867" bIns="60933" anchor="t" anchorCtr="0">
            <a:noAutofit/>
          </a:bodyPr>
          <a:lstStyle/>
          <a:p>
            <a:pPr algn="ctr">
              <a:buClr>
                <a:srgbClr val="000000"/>
              </a:buClr>
              <a:buSzPct val="25000"/>
            </a:pPr>
            <a:r>
              <a:rPr lang="en-US" sz="1333" b="1" u="sng" dirty="0" err="1">
                <a:solidFill>
                  <a:srgbClr val="666666"/>
                </a:solidFill>
                <a:latin typeface="Raleway"/>
                <a:ea typeface="Raleway"/>
                <a:cs typeface="Raleway"/>
                <a:sym typeface="Raleway"/>
              </a:rPr>
              <a:t>VerveOnes</a:t>
            </a:r>
            <a:r>
              <a:rPr lang="en-US" sz="1333" b="1" u="sng" dirty="0">
                <a:solidFill>
                  <a:srgbClr val="666666"/>
                </a:solidFill>
                <a:latin typeface="Raleway"/>
                <a:ea typeface="Raleway"/>
                <a:cs typeface="Raleway"/>
                <a:sym typeface="Raleway"/>
              </a:rPr>
              <a:t>+</a:t>
            </a:r>
            <a:endParaRPr lang="en" sz="1333" b="1" u="sng" dirty="0">
              <a:solidFill>
                <a:srgbClr val="666666"/>
              </a:solidFill>
              <a:latin typeface="Raleway"/>
              <a:ea typeface="Raleway"/>
              <a:cs typeface="Raleway"/>
              <a:sym typeface="Raleway"/>
            </a:endParaRPr>
          </a:p>
        </p:txBody>
      </p:sp>
      <p:sp>
        <p:nvSpPr>
          <p:cNvPr id="1489" name="Shape 1489"/>
          <p:cNvSpPr txBox="1"/>
          <p:nvPr/>
        </p:nvSpPr>
        <p:spPr>
          <a:xfrm>
            <a:off x="7822155" y="4002092"/>
            <a:ext cx="329600" cy="259600"/>
          </a:xfrm>
          <a:prstGeom prst="rect">
            <a:avLst/>
          </a:prstGeom>
          <a:noFill/>
          <a:ln>
            <a:noFill/>
          </a:ln>
        </p:spPr>
        <p:txBody>
          <a:bodyPr lIns="79000" tIns="39500" rIns="79000" bIns="39500" anchor="t" anchorCtr="0">
            <a:noAutofit/>
          </a:bodyPr>
          <a:lstStyle/>
          <a:p>
            <a:pPr>
              <a:buClr>
                <a:srgbClr val="000000"/>
              </a:buClr>
            </a:pPr>
            <a:endParaRPr sz="1867">
              <a:solidFill>
                <a:srgbClr val="000000"/>
              </a:solidFill>
              <a:latin typeface="Arial"/>
              <a:ea typeface="Arial"/>
              <a:cs typeface="Arial"/>
              <a:sym typeface="Arial"/>
            </a:endParaRPr>
          </a:p>
        </p:txBody>
      </p:sp>
      <p:sp>
        <p:nvSpPr>
          <p:cNvPr id="1490" name="Shape 1490"/>
          <p:cNvSpPr txBox="1"/>
          <p:nvPr/>
        </p:nvSpPr>
        <p:spPr>
          <a:xfrm>
            <a:off x="4700452" y="6619236"/>
            <a:ext cx="329600" cy="259600"/>
          </a:xfrm>
          <a:prstGeom prst="rect">
            <a:avLst/>
          </a:prstGeom>
          <a:noFill/>
          <a:ln>
            <a:noFill/>
          </a:ln>
        </p:spPr>
        <p:txBody>
          <a:bodyPr lIns="79000" tIns="39500" rIns="79000" bIns="39500" anchor="t" anchorCtr="0">
            <a:noAutofit/>
          </a:bodyPr>
          <a:lstStyle/>
          <a:p>
            <a:pPr>
              <a:buClr>
                <a:srgbClr val="000000"/>
              </a:buClr>
            </a:pPr>
            <a:endParaRPr sz="1867">
              <a:solidFill>
                <a:srgbClr val="434343"/>
              </a:solidFill>
              <a:latin typeface="Arial"/>
              <a:ea typeface="Arial"/>
              <a:cs typeface="Arial"/>
              <a:sym typeface="Arial"/>
            </a:endParaRPr>
          </a:p>
        </p:txBody>
      </p:sp>
      <p:sp>
        <p:nvSpPr>
          <p:cNvPr id="1491" name="Shape 1491"/>
          <p:cNvSpPr txBox="1"/>
          <p:nvPr/>
        </p:nvSpPr>
        <p:spPr>
          <a:xfrm>
            <a:off x="-95749" y="-9835"/>
            <a:ext cx="11745200" cy="461600"/>
          </a:xfrm>
          <a:prstGeom prst="rect">
            <a:avLst/>
          </a:prstGeom>
          <a:noFill/>
          <a:ln>
            <a:noFill/>
          </a:ln>
        </p:spPr>
        <p:txBody>
          <a:bodyPr lIns="121900" tIns="60933" rIns="121900" bIns="60933" anchor="ctr" anchorCtr="0">
            <a:noAutofit/>
          </a:bodyPr>
          <a:lstStyle/>
          <a:p>
            <a:pPr>
              <a:buClr>
                <a:srgbClr val="999999"/>
              </a:buClr>
              <a:buSzPct val="25000"/>
            </a:pPr>
            <a:r>
              <a:rPr lang="en" sz="4000" u="sng" dirty="0">
                <a:solidFill>
                  <a:srgbClr val="434343"/>
                </a:solidFill>
                <a:latin typeface="Raleway"/>
                <a:ea typeface="Raleway"/>
                <a:cs typeface="Raleway"/>
                <a:sym typeface="Raleway"/>
              </a:rPr>
              <a:t>TRUE-WIRELESS COMPETITIVE SET</a:t>
            </a:r>
          </a:p>
        </p:txBody>
      </p:sp>
      <p:sp>
        <p:nvSpPr>
          <p:cNvPr id="1497" name="Shape 1497"/>
          <p:cNvSpPr txBox="1"/>
          <p:nvPr/>
        </p:nvSpPr>
        <p:spPr>
          <a:xfrm>
            <a:off x="8712014" y="539540"/>
            <a:ext cx="1611199" cy="307599"/>
          </a:xfrm>
          <a:prstGeom prst="rect">
            <a:avLst/>
          </a:prstGeom>
          <a:noFill/>
          <a:ln>
            <a:noFill/>
          </a:ln>
        </p:spPr>
        <p:txBody>
          <a:bodyPr lIns="121867" tIns="60933" rIns="121867" bIns="60933" anchor="t" anchorCtr="0">
            <a:noAutofit/>
          </a:bodyPr>
          <a:lstStyle/>
          <a:p>
            <a:pPr algn="ctr">
              <a:buClr>
                <a:srgbClr val="000000"/>
              </a:buClr>
              <a:buSzPct val="25000"/>
            </a:pPr>
            <a:r>
              <a:rPr lang="en" sz="1333" b="1" u="sng">
                <a:solidFill>
                  <a:srgbClr val="666666"/>
                </a:solidFill>
                <a:latin typeface="Raleway"/>
                <a:ea typeface="Raleway"/>
                <a:cs typeface="Raleway"/>
                <a:sym typeface="Raleway"/>
              </a:rPr>
              <a:t>Dash</a:t>
            </a:r>
          </a:p>
        </p:txBody>
      </p:sp>
      <p:sp>
        <p:nvSpPr>
          <p:cNvPr id="1499" name="Shape 1499"/>
          <p:cNvSpPr txBox="1"/>
          <p:nvPr/>
        </p:nvSpPr>
        <p:spPr>
          <a:xfrm>
            <a:off x="3788972" y="2003063"/>
            <a:ext cx="1428400" cy="307599"/>
          </a:xfrm>
          <a:prstGeom prst="rect">
            <a:avLst/>
          </a:prstGeom>
          <a:noFill/>
          <a:ln>
            <a:noFill/>
          </a:ln>
        </p:spPr>
        <p:txBody>
          <a:bodyPr lIns="121867" tIns="60933" rIns="121867" bIns="60933" anchor="t" anchorCtr="0">
            <a:noAutofit/>
          </a:bodyPr>
          <a:lstStyle/>
          <a:p>
            <a:pPr algn="ctr">
              <a:buClr>
                <a:srgbClr val="000000"/>
              </a:buClr>
              <a:buSzPct val="25000"/>
            </a:pPr>
            <a:r>
              <a:rPr lang="en" sz="1600" dirty="0">
                <a:solidFill>
                  <a:srgbClr val="F3F3F3"/>
                </a:solidFill>
                <a:latin typeface="Arial"/>
                <a:ea typeface="Arial"/>
                <a:cs typeface="Arial"/>
                <a:sym typeface="Arial"/>
              </a:rPr>
              <a:t>$ </a:t>
            </a:r>
            <a:r>
              <a:rPr lang="en-US" sz="1600" dirty="0">
                <a:solidFill>
                  <a:srgbClr val="F3F3F3"/>
                </a:solidFill>
                <a:latin typeface="Arial"/>
                <a:ea typeface="Arial"/>
                <a:cs typeface="Arial"/>
                <a:sym typeface="Arial"/>
              </a:rPr>
              <a:t>299</a:t>
            </a:r>
            <a:endParaRPr lang="en" sz="1600" dirty="0">
              <a:solidFill>
                <a:srgbClr val="F3F3F3"/>
              </a:solidFill>
              <a:latin typeface="Arial"/>
              <a:ea typeface="Arial"/>
              <a:cs typeface="Arial"/>
              <a:sym typeface="Arial"/>
            </a:endParaRPr>
          </a:p>
        </p:txBody>
      </p:sp>
      <p:sp>
        <p:nvSpPr>
          <p:cNvPr id="1500" name="Shape 1500"/>
          <p:cNvSpPr txBox="1"/>
          <p:nvPr/>
        </p:nvSpPr>
        <p:spPr>
          <a:xfrm>
            <a:off x="8871127" y="2003061"/>
            <a:ext cx="1443199" cy="307599"/>
          </a:xfrm>
          <a:prstGeom prst="rect">
            <a:avLst/>
          </a:prstGeom>
          <a:noFill/>
          <a:ln>
            <a:noFill/>
          </a:ln>
        </p:spPr>
        <p:txBody>
          <a:bodyPr lIns="121867" tIns="60933" rIns="121867" bIns="60933" anchor="t" anchorCtr="0">
            <a:noAutofit/>
          </a:bodyPr>
          <a:lstStyle/>
          <a:p>
            <a:pPr algn="ctr">
              <a:buClr>
                <a:srgbClr val="000000"/>
              </a:buClr>
              <a:buSzPct val="25000"/>
            </a:pPr>
            <a:r>
              <a:rPr lang="en" sz="1600">
                <a:solidFill>
                  <a:srgbClr val="F3F3F3"/>
                </a:solidFill>
                <a:latin typeface="Arial"/>
                <a:ea typeface="Arial"/>
                <a:cs typeface="Arial"/>
                <a:sym typeface="Arial"/>
              </a:rPr>
              <a:t>$ </a:t>
            </a:r>
            <a:r>
              <a:rPr lang="en" sz="1600">
                <a:solidFill>
                  <a:srgbClr val="F3F3F3"/>
                </a:solidFill>
              </a:rPr>
              <a:t>299</a:t>
            </a:r>
          </a:p>
        </p:txBody>
      </p:sp>
      <p:graphicFrame>
        <p:nvGraphicFramePr>
          <p:cNvPr id="1501" name="Shape 1501"/>
          <p:cNvGraphicFramePr/>
          <p:nvPr>
            <p:extLst/>
          </p:nvPr>
        </p:nvGraphicFramePr>
        <p:xfrm>
          <a:off x="2259440" y="2398545"/>
          <a:ext cx="8306996" cy="3505654"/>
        </p:xfrm>
        <a:graphic>
          <a:graphicData uri="http://schemas.openxmlformats.org/drawingml/2006/table">
            <a:tbl>
              <a:tblPr>
                <a:noFill/>
              </a:tblPr>
              <a:tblGrid>
                <a:gridCol w="1662942">
                  <a:extLst>
                    <a:ext uri="{9D8B030D-6E8A-4147-A177-3AD203B41FA5}">
                      <a16:colId xmlns:a16="http://schemas.microsoft.com/office/drawing/2014/main" val="20000"/>
                    </a:ext>
                  </a:extLst>
                </a:gridCol>
                <a:gridCol w="1846773">
                  <a:extLst>
                    <a:ext uri="{9D8B030D-6E8A-4147-A177-3AD203B41FA5}">
                      <a16:colId xmlns:a16="http://schemas.microsoft.com/office/drawing/2014/main" val="20001"/>
                    </a:ext>
                  </a:extLst>
                </a:gridCol>
                <a:gridCol w="1450422">
                  <a:extLst>
                    <a:ext uri="{9D8B030D-6E8A-4147-A177-3AD203B41FA5}">
                      <a16:colId xmlns:a16="http://schemas.microsoft.com/office/drawing/2014/main" val="20002"/>
                    </a:ext>
                  </a:extLst>
                </a:gridCol>
                <a:gridCol w="1689467">
                  <a:extLst>
                    <a:ext uri="{9D8B030D-6E8A-4147-A177-3AD203B41FA5}">
                      <a16:colId xmlns:a16="http://schemas.microsoft.com/office/drawing/2014/main" val="20003"/>
                    </a:ext>
                  </a:extLst>
                </a:gridCol>
                <a:gridCol w="1657392">
                  <a:extLst>
                    <a:ext uri="{9D8B030D-6E8A-4147-A177-3AD203B41FA5}">
                      <a16:colId xmlns:a16="http://schemas.microsoft.com/office/drawing/2014/main" val="20004"/>
                    </a:ext>
                  </a:extLst>
                </a:gridCol>
              </a:tblGrid>
              <a:tr h="376374">
                <a:tc>
                  <a:txBody>
                    <a:bodyPr/>
                    <a:lstStyle/>
                    <a:p>
                      <a:pPr lvl="0" rtl="0">
                        <a:lnSpc>
                          <a:spcPct val="115000"/>
                        </a:lnSpc>
                        <a:spcBef>
                          <a:spcPts val="0"/>
                        </a:spcBef>
                        <a:buNone/>
                      </a:pPr>
                      <a:r>
                        <a:rPr lang="en" sz="1300" dirty="0"/>
                        <a:t>Launch Timing</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algn="ctr" rtl="0">
                        <a:lnSpc>
                          <a:spcPct val="115000"/>
                        </a:lnSpc>
                        <a:spcBef>
                          <a:spcPts val="0"/>
                        </a:spcBef>
                        <a:buNone/>
                      </a:pPr>
                      <a:r>
                        <a:rPr lang="en" sz="1600" dirty="0">
                          <a:solidFill>
                            <a:srgbClr val="434343"/>
                          </a:solidFill>
                        </a:rPr>
                        <a:t>Q</a:t>
                      </a:r>
                      <a:r>
                        <a:rPr lang="en-US" sz="1600" dirty="0">
                          <a:solidFill>
                            <a:srgbClr val="434343"/>
                          </a:solidFill>
                        </a:rPr>
                        <a:t>2</a:t>
                      </a:r>
                      <a:r>
                        <a:rPr lang="en" sz="1600" dirty="0">
                          <a:solidFill>
                            <a:srgbClr val="434343"/>
                          </a:solidFill>
                        </a:rPr>
                        <a:t> 201</a:t>
                      </a:r>
                      <a:r>
                        <a:rPr lang="en-US" sz="1600" dirty="0">
                          <a:solidFill>
                            <a:srgbClr val="434343"/>
                          </a:solidFill>
                        </a:rPr>
                        <a:t>6</a:t>
                      </a:r>
                      <a:endParaRPr lang="en" sz="16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algn="ctr" rtl="0">
                        <a:lnSpc>
                          <a:spcPct val="115000"/>
                        </a:lnSpc>
                        <a:spcBef>
                          <a:spcPts val="0"/>
                        </a:spcBef>
                        <a:buNone/>
                      </a:pPr>
                      <a:r>
                        <a:rPr lang="en-US" sz="1600" dirty="0">
                          <a:solidFill>
                            <a:srgbClr val="434343"/>
                          </a:solidFill>
                        </a:rPr>
                        <a:t>Q2 2016</a:t>
                      </a:r>
                      <a:endParaRPr lang="en" sz="16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algn="ctr" rtl="0">
                        <a:lnSpc>
                          <a:spcPct val="115000"/>
                        </a:lnSpc>
                        <a:spcBef>
                          <a:spcPts val="0"/>
                        </a:spcBef>
                        <a:buNone/>
                      </a:pPr>
                      <a:r>
                        <a:rPr lang="en-US" sz="1600" dirty="0">
                          <a:solidFill>
                            <a:srgbClr val="434343"/>
                          </a:solidFill>
                        </a:rPr>
                        <a:t>Released</a:t>
                      </a:r>
                      <a:endParaRPr lang="en" sz="16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algn="ctr" rtl="0">
                        <a:lnSpc>
                          <a:spcPct val="115000"/>
                        </a:lnSpc>
                        <a:spcBef>
                          <a:spcPts val="0"/>
                        </a:spcBef>
                        <a:buNone/>
                      </a:pPr>
                      <a:r>
                        <a:rPr lang="en-US" sz="1600" dirty="0">
                          <a:solidFill>
                            <a:srgbClr val="434343"/>
                          </a:solidFill>
                        </a:rPr>
                        <a:t>Limited Release</a:t>
                      </a:r>
                      <a:endParaRPr lang="en" sz="16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284480">
                <a:tc>
                  <a:txBody>
                    <a:bodyPr/>
                    <a:lstStyle/>
                    <a:p>
                      <a:pPr lvl="0" rtl="0">
                        <a:lnSpc>
                          <a:spcPct val="115000"/>
                        </a:lnSpc>
                        <a:spcBef>
                          <a:spcPts val="0"/>
                        </a:spcBef>
                        <a:buNone/>
                      </a:pPr>
                      <a:r>
                        <a:rPr lang="en" sz="1300"/>
                        <a:t>Driver</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 sz="1300">
                          <a:solidFill>
                            <a:srgbClr val="434343"/>
                          </a:solidFill>
                        </a:rPr>
                        <a:t>SINGLE DYNAMIC</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SINGLE </a:t>
                      </a:r>
                      <a:r>
                        <a:rPr lang="en-US" sz="1300" dirty="0">
                          <a:solidFill>
                            <a:srgbClr val="434343"/>
                          </a:solidFill>
                        </a:rPr>
                        <a:t> Dynamic</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SINGLE B.A</a:t>
                      </a: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a:solidFill>
                            <a:srgbClr val="434343"/>
                          </a:solidFill>
                        </a:rPr>
                        <a:t>SINGLE B.A</a:t>
                      </a: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84480">
                <a:tc>
                  <a:txBody>
                    <a:bodyPr/>
                    <a:lstStyle/>
                    <a:p>
                      <a:pPr lvl="0" rtl="0">
                        <a:lnSpc>
                          <a:spcPct val="115000"/>
                        </a:lnSpc>
                        <a:spcBef>
                          <a:spcPts val="0"/>
                        </a:spcBef>
                        <a:buNone/>
                      </a:pPr>
                      <a:r>
                        <a:rPr lang="en" sz="1300" dirty="0"/>
                        <a:t>Noise Control</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 sz="1300">
                          <a:solidFill>
                            <a:srgbClr val="434343"/>
                          </a:solidFill>
                        </a:rPr>
                        <a:t>2 MIC NREC</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 2 mic NREC</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NA</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1 MIC</a:t>
                      </a:r>
                      <a:r>
                        <a:rPr lang="en-US" sz="1300" dirty="0">
                          <a:solidFill>
                            <a:srgbClr val="434343"/>
                          </a:solidFill>
                        </a:rPr>
                        <a:t>  </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284480">
                <a:tc>
                  <a:txBody>
                    <a:bodyPr/>
                    <a:lstStyle/>
                    <a:p>
                      <a:pPr lvl="0" rtl="0">
                        <a:lnSpc>
                          <a:spcPct val="115000"/>
                        </a:lnSpc>
                        <a:spcBef>
                          <a:spcPts val="0"/>
                        </a:spcBef>
                        <a:buNone/>
                      </a:pPr>
                      <a:r>
                        <a:rPr lang="en" sz="1300" dirty="0"/>
                        <a:t>Charge Case</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 sz="1300">
                          <a:solidFill>
                            <a:srgbClr val="434343"/>
                          </a:solidFill>
                        </a:rPr>
                        <a:t>YES</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YES</a:t>
                      </a: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YES</a:t>
                      </a: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Clr>
                          <a:schemeClr val="dk1"/>
                        </a:buClr>
                        <a:buSzPct val="110000"/>
                        <a:buFont typeface="Arial"/>
                        <a:buNone/>
                      </a:pPr>
                      <a:r>
                        <a:rPr lang="en" sz="1300" dirty="0">
                          <a:solidFill>
                            <a:srgbClr val="434343"/>
                          </a:solidFill>
                        </a:rPr>
                        <a:t>YES</a:t>
                      </a: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284480">
                <a:tc>
                  <a:txBody>
                    <a:bodyPr/>
                    <a:lstStyle/>
                    <a:p>
                      <a:pPr lvl="0" rtl="0">
                        <a:lnSpc>
                          <a:spcPct val="115000"/>
                        </a:lnSpc>
                        <a:spcBef>
                          <a:spcPts val="0"/>
                        </a:spcBef>
                        <a:buNone/>
                      </a:pPr>
                      <a:r>
                        <a:rPr lang="en" sz="1300"/>
                        <a:t>Gels</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 sz="1300">
                          <a:solidFill>
                            <a:srgbClr val="434343"/>
                          </a:solidFill>
                        </a:rPr>
                        <a:t>6 GELS</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6</a:t>
                      </a:r>
                      <a:r>
                        <a:rPr lang="en" sz="1300" dirty="0">
                          <a:solidFill>
                            <a:srgbClr val="434343"/>
                          </a:solidFill>
                        </a:rPr>
                        <a:t> GELS</a:t>
                      </a: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6</a:t>
                      </a:r>
                      <a:r>
                        <a:rPr lang="en" sz="1300" dirty="0">
                          <a:solidFill>
                            <a:srgbClr val="434343"/>
                          </a:solidFill>
                        </a:rPr>
                        <a:t> GELS</a:t>
                      </a: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3 </a:t>
                      </a:r>
                      <a:r>
                        <a:rPr lang="en-US" sz="1300" dirty="0">
                          <a:solidFill>
                            <a:srgbClr val="434343"/>
                          </a:solidFill>
                        </a:rPr>
                        <a:t>Fit Sleeves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284480">
                <a:tc>
                  <a:txBody>
                    <a:bodyPr/>
                    <a:lstStyle/>
                    <a:p>
                      <a:pPr lvl="0" rtl="0">
                        <a:lnSpc>
                          <a:spcPct val="115000"/>
                        </a:lnSpc>
                        <a:spcBef>
                          <a:spcPts val="0"/>
                        </a:spcBef>
                        <a:buNone/>
                      </a:pPr>
                      <a:r>
                        <a:rPr lang="en" sz="1300" dirty="0"/>
                        <a:t>Playtime Headset</a:t>
                      </a:r>
                    </a:p>
                  </a:txBody>
                  <a:tcPr marL="38100" marR="38100" marT="25400" marB="25400" anchor="b">
                    <a:lnL w="9525" cap="flat" cmpd="sng">
                      <a:solidFill>
                        <a:srgbClr val="434343"/>
                      </a:solidFill>
                      <a:prstDash val="solid"/>
                      <a:round/>
                      <a:headEnd type="none" w="med" len="med"/>
                      <a:tailEnd type="none" w="med" len="med"/>
                    </a:lnL>
                    <a:lnR w="9525" cap="flat" cmpd="sng" algn="ctr">
                      <a:solidFill>
                        <a:srgbClr val="434343"/>
                      </a:solidFill>
                      <a:prstDash val="solid"/>
                      <a:round/>
                      <a:headEnd type="none" w="med" len="med"/>
                      <a:tailEnd type="none" w="med" len="med"/>
                    </a:lnR>
                    <a:lnT w="9525" cap="flat" cmpd="sng" algn="ctr">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3.5 </a:t>
                      </a:r>
                      <a:r>
                        <a:rPr lang="en" sz="1300" dirty="0">
                          <a:solidFill>
                            <a:srgbClr val="434343"/>
                          </a:solidFill>
                        </a:rPr>
                        <a:t>HOURS</a:t>
                      </a:r>
                    </a:p>
                  </a:txBody>
                  <a:tcPr marL="38100" marR="38100" marT="25400" marB="25400" anchor="b">
                    <a:lnL w="9525" cap="flat" cmpd="sng" algn="ctr">
                      <a:solidFill>
                        <a:srgbClr val="434343"/>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3.5 Hours</a:t>
                      </a:r>
                      <a:endParaRPr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2.5 Hours</a:t>
                      </a:r>
                      <a:endParaRPr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3 -4 </a:t>
                      </a:r>
                      <a:r>
                        <a:rPr lang="en" sz="1300" dirty="0">
                          <a:solidFill>
                            <a:srgbClr val="434343"/>
                          </a:solidFill>
                        </a:rPr>
                        <a:t>HOURS</a:t>
                      </a: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284480">
                <a:tc>
                  <a:txBody>
                    <a:bodyPr/>
                    <a:lstStyle/>
                    <a:p>
                      <a:pPr lvl="0" rtl="0">
                        <a:lnSpc>
                          <a:spcPct val="115000"/>
                        </a:lnSpc>
                        <a:spcBef>
                          <a:spcPts val="0"/>
                        </a:spcBef>
                        <a:buNone/>
                      </a:pPr>
                      <a:r>
                        <a:rPr lang="en" sz="1300" dirty="0"/>
                        <a:t>Total Time</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12</a:t>
                      </a:r>
                      <a:r>
                        <a:rPr lang="en" sz="1300" dirty="0">
                          <a:solidFill>
                            <a:srgbClr val="434343"/>
                          </a:solidFill>
                        </a:rPr>
                        <a:t> HOURS</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12</a:t>
                      </a:r>
                      <a:r>
                        <a:rPr lang="en" sz="1300" dirty="0">
                          <a:solidFill>
                            <a:srgbClr val="434343"/>
                          </a:solidFill>
                        </a:rPr>
                        <a:t> HOURS</a:t>
                      </a: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8 HOURS</a:t>
                      </a: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Unknown</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6"/>
                  </a:ext>
                </a:extLst>
              </a:tr>
              <a:tr h="284480">
                <a:tc>
                  <a:txBody>
                    <a:bodyPr/>
                    <a:lstStyle/>
                    <a:p>
                      <a:pPr lvl="0" rtl="0">
                        <a:lnSpc>
                          <a:spcPct val="115000"/>
                        </a:lnSpc>
                        <a:spcBef>
                          <a:spcPts val="0"/>
                        </a:spcBef>
                        <a:buNone/>
                      </a:pPr>
                      <a:r>
                        <a:rPr lang="en" sz="1300" dirty="0"/>
                        <a:t>Water Protection</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 sz="1300" dirty="0">
                          <a:solidFill>
                            <a:srgbClr val="434343"/>
                          </a:solidFill>
                        </a:rPr>
                        <a:t>IP</a:t>
                      </a:r>
                      <a:r>
                        <a:rPr lang="en-US" sz="1300" dirty="0">
                          <a:solidFill>
                            <a:srgbClr val="434343"/>
                          </a:solidFill>
                        </a:rPr>
                        <a:t>5</a:t>
                      </a:r>
                      <a:r>
                        <a:rPr lang="en" sz="1300" dirty="0">
                          <a:solidFill>
                            <a:srgbClr val="434343"/>
                          </a:solidFill>
                        </a:rPr>
                        <a:t>7 </a:t>
                      </a:r>
                      <a:r>
                        <a:rPr lang="en-US" sz="1300" dirty="0">
                          <a:solidFill>
                            <a:srgbClr val="434343"/>
                          </a:solidFill>
                        </a:rPr>
                        <a:t> </a:t>
                      </a:r>
                      <a:endParaRPr lang="en" sz="13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 NA</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a:solidFill>
                            <a:srgbClr val="434343"/>
                          </a:solidFill>
                        </a:rPr>
                        <a:t>&lt; IPx4</a:t>
                      </a: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IPx7 (SWIM-ABLE)</a:t>
                      </a: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7"/>
                  </a:ext>
                </a:extLst>
              </a:tr>
              <a:tr h="284480">
                <a:tc>
                  <a:txBody>
                    <a:bodyPr/>
                    <a:lstStyle/>
                    <a:p>
                      <a:pPr lvl="0" rtl="0">
                        <a:lnSpc>
                          <a:spcPct val="115000"/>
                        </a:lnSpc>
                        <a:spcBef>
                          <a:spcPts val="0"/>
                        </a:spcBef>
                        <a:buNone/>
                      </a:pPr>
                      <a:r>
                        <a:rPr lang="en-US" sz="1300" dirty="0"/>
                        <a:t>Pass Thru Audio</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Clr>
                          <a:schemeClr val="dk1"/>
                        </a:buClr>
                        <a:buSzPct val="110000"/>
                        <a:buFont typeface="Arial"/>
                        <a:buNone/>
                      </a:pPr>
                      <a:r>
                        <a:rPr lang="en" sz="1300" dirty="0">
                          <a:solidFill>
                            <a:srgbClr val="434343"/>
                          </a:solidFill>
                        </a:rPr>
                        <a:t>YES</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NO</a:t>
                      </a: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Clr>
                          <a:schemeClr val="dk1"/>
                        </a:buClr>
                        <a:buSzPct val="110000"/>
                        <a:buFont typeface="Arial"/>
                        <a:buNone/>
                      </a:pPr>
                      <a:r>
                        <a:rPr lang="en" sz="1300" dirty="0">
                          <a:solidFill>
                            <a:srgbClr val="434343"/>
                          </a:solidFill>
                        </a:rPr>
                        <a:t>YES</a:t>
                      </a: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8"/>
                  </a:ext>
                </a:extLst>
              </a:tr>
              <a:tr h="284480">
                <a:tc>
                  <a:txBody>
                    <a:bodyPr/>
                    <a:lstStyle/>
                    <a:p>
                      <a:pPr lvl="0" rtl="0">
                        <a:lnSpc>
                          <a:spcPct val="115000"/>
                        </a:lnSpc>
                        <a:spcBef>
                          <a:spcPts val="0"/>
                        </a:spcBef>
                        <a:buNone/>
                      </a:pPr>
                      <a:r>
                        <a:rPr lang="en" sz="1300" dirty="0"/>
                        <a:t>Sensors</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 sz="1300" dirty="0">
                          <a:solidFill>
                            <a:srgbClr val="434343"/>
                          </a:solidFill>
                        </a:rPr>
                        <a:t>IR </a:t>
                      </a:r>
                      <a:r>
                        <a:rPr lang="en-US" sz="1300" dirty="0">
                          <a:solidFill>
                            <a:srgbClr val="434343"/>
                          </a:solidFill>
                        </a:rPr>
                        <a:t> </a:t>
                      </a:r>
                      <a:endParaRPr lang="en" sz="1300" dirty="0">
                        <a:solidFill>
                          <a:srgbClr val="434343"/>
                        </a:solidFill>
                      </a:endParaRP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B7B7B7"/>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IR</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a:solidFill>
                            <a:srgbClr val="434343"/>
                          </a:solidFill>
                        </a:rPr>
                        <a:t>NO</a:t>
                      </a: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 sz="1300" dirty="0">
                          <a:solidFill>
                            <a:srgbClr val="434343"/>
                          </a:solidFill>
                        </a:rPr>
                        <a:t>CARDIO, OXY, TEMP</a:t>
                      </a: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09"/>
                  </a:ext>
                </a:extLst>
              </a:tr>
              <a:tr h="284480">
                <a:tc>
                  <a:txBody>
                    <a:bodyPr/>
                    <a:lstStyle/>
                    <a:p>
                      <a:pPr lvl="0" rtl="0">
                        <a:lnSpc>
                          <a:spcPct val="115000"/>
                        </a:lnSpc>
                        <a:spcBef>
                          <a:spcPts val="0"/>
                        </a:spcBef>
                        <a:buNone/>
                      </a:pPr>
                      <a:r>
                        <a:rPr lang="en-US" sz="1300" dirty="0"/>
                        <a:t>Application</a:t>
                      </a:r>
                      <a:endParaRPr lang="en" sz="1300" dirty="0"/>
                    </a:p>
                  </a:txBody>
                  <a:tcPr marL="38100" marR="38100" marT="25400" marB="25400" anchor="b">
                    <a:lnL w="9525" cap="flat" cmpd="sng">
                      <a:solidFill>
                        <a:srgbClr val="434343"/>
                      </a:solidFill>
                      <a:prstDash val="solid"/>
                      <a:round/>
                      <a:headEnd type="none" w="med" len="med"/>
                      <a:tailEnd type="none" w="med" len="med"/>
                    </a:lnL>
                    <a:lnR w="9525" cap="flat" cmpd="sng" algn="ctr">
                      <a:solidFill>
                        <a:srgbClr val="434343"/>
                      </a:solidFill>
                      <a:prstDash val="solid"/>
                      <a:round/>
                      <a:headEnd type="none" w="med" len="med"/>
                      <a:tailEnd type="none" w="med" len="med"/>
                    </a:lnR>
                    <a:lnT w="9525" cap="flat" cmpd="sng" algn="ctr">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lgn="ctr">
                      <a:solidFill>
                        <a:srgbClr val="434343"/>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NO</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10"/>
                  </a:ext>
                </a:extLst>
              </a:tr>
              <a:tr h="284480">
                <a:tc>
                  <a:txBody>
                    <a:bodyPr/>
                    <a:lstStyle/>
                    <a:p>
                      <a:pPr lvl="0" rtl="0">
                        <a:lnSpc>
                          <a:spcPct val="115000"/>
                        </a:lnSpc>
                        <a:spcBef>
                          <a:spcPts val="0"/>
                        </a:spcBef>
                        <a:buNone/>
                      </a:pPr>
                      <a:r>
                        <a:rPr lang="en" sz="1300"/>
                        <a:t>Onboard Track Ctrl</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434343"/>
                      </a:solidFill>
                      <a:prstDash val="solid"/>
                      <a:round/>
                      <a:headEnd type="none" w="med" len="med"/>
                      <a:tailEnd type="none" w="med" len="med"/>
                    </a:lnR>
                    <a:lnT w="9525" cap="flat" cmpd="sng">
                      <a:solidFill>
                        <a:srgbClr val="434343"/>
                      </a:solidFill>
                      <a:prstDash val="solid"/>
                      <a:round/>
                      <a:headEnd type="none" w="med" len="med"/>
                      <a:tailEnd type="none" w="med" len="med"/>
                    </a:lnT>
                    <a:lnB w="9525" cap="flat" cmpd="sng">
                      <a:solidFill>
                        <a:srgbClr val="434343"/>
                      </a:solidFill>
                      <a:prstDash val="solid"/>
                      <a:round/>
                      <a:headEnd type="none" w="med" len="med"/>
                      <a:tailEnd type="none" w="med" len="med"/>
                    </a:lnB>
                  </a:tcPr>
                </a:tc>
                <a:tc>
                  <a:txBody>
                    <a:bodyPr/>
                    <a:lstStyle/>
                    <a:p>
                      <a:pPr lvl="0" rtl="0">
                        <a:lnSpc>
                          <a:spcPct val="115000"/>
                        </a:lnSpc>
                        <a:spcBef>
                          <a:spcPts val="0"/>
                        </a:spcBef>
                        <a:buClr>
                          <a:schemeClr val="dk1"/>
                        </a:buClr>
                        <a:buSzPct val="110000"/>
                        <a:buFont typeface="Arial"/>
                        <a:buNone/>
                      </a:pPr>
                      <a:r>
                        <a:rPr lang="en" sz="1300" dirty="0">
                          <a:solidFill>
                            <a:srgbClr val="434343"/>
                          </a:solidFill>
                        </a:rPr>
                        <a:t>YES</a:t>
                      </a:r>
                    </a:p>
                  </a:txBody>
                  <a:tcPr marL="38100" marR="38100" marT="25400" marB="25400" anchor="b">
                    <a:lnL w="9525" cap="flat" cmpd="sng">
                      <a:solidFill>
                        <a:srgbClr val="434343"/>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YES</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None/>
                      </a:pPr>
                      <a:r>
                        <a:rPr lang="en-US" sz="1300" dirty="0">
                          <a:solidFill>
                            <a:srgbClr val="434343"/>
                          </a:solidFill>
                        </a:rPr>
                        <a:t>NO</a:t>
                      </a:r>
                      <a:endParaRPr lang="en" sz="1300" dirty="0">
                        <a:solidFill>
                          <a:srgbClr val="434343"/>
                        </a:solidFill>
                      </a:endParaRPr>
                    </a:p>
                  </a:txBody>
                  <a:tcPr marL="38100" marR="38100" marT="25400" marB="25400" anchor="b">
                    <a:lnL w="9525" cap="flat" cmpd="sng">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tc>
                  <a:txBody>
                    <a:bodyPr/>
                    <a:lstStyle/>
                    <a:p>
                      <a:pPr lvl="0" rtl="0">
                        <a:lnSpc>
                          <a:spcPct val="115000"/>
                        </a:lnSpc>
                        <a:spcBef>
                          <a:spcPts val="0"/>
                        </a:spcBef>
                        <a:buClr>
                          <a:schemeClr val="dk1"/>
                        </a:buClr>
                        <a:buSzPct val="110000"/>
                        <a:buFont typeface="Arial"/>
                        <a:buNone/>
                      </a:pPr>
                      <a:r>
                        <a:rPr lang="en" sz="1300" dirty="0">
                          <a:solidFill>
                            <a:srgbClr val="434343"/>
                          </a:solidFill>
                        </a:rPr>
                        <a:t>YES</a:t>
                      </a:r>
                    </a:p>
                  </a:txBody>
                  <a:tcPr marL="38100" marR="38100" marT="25400" marB="25400" anchor="b">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10011"/>
                  </a:ext>
                </a:extLst>
              </a:tr>
            </a:tbl>
          </a:graphicData>
        </a:graphic>
      </p:graphicFrame>
      <p:sp>
        <p:nvSpPr>
          <p:cNvPr id="1507" name="Shape 1507"/>
          <p:cNvSpPr txBox="1"/>
          <p:nvPr/>
        </p:nvSpPr>
        <p:spPr>
          <a:xfrm>
            <a:off x="7247893" y="2003062"/>
            <a:ext cx="1428400" cy="307599"/>
          </a:xfrm>
          <a:prstGeom prst="rect">
            <a:avLst/>
          </a:prstGeom>
          <a:noFill/>
          <a:ln>
            <a:noFill/>
          </a:ln>
        </p:spPr>
        <p:txBody>
          <a:bodyPr lIns="121867" tIns="60933" rIns="121867" bIns="60933" anchor="t" anchorCtr="0">
            <a:noAutofit/>
          </a:bodyPr>
          <a:lstStyle/>
          <a:p>
            <a:pPr algn="ctr">
              <a:buClr>
                <a:srgbClr val="000000"/>
              </a:buClr>
              <a:buSzPct val="25000"/>
            </a:pPr>
            <a:r>
              <a:rPr lang="en" sz="1600" dirty="0">
                <a:solidFill>
                  <a:srgbClr val="F3F3F3"/>
                </a:solidFill>
              </a:rPr>
              <a:t>$</a:t>
            </a:r>
            <a:r>
              <a:rPr lang="en-US" sz="1600" dirty="0">
                <a:solidFill>
                  <a:srgbClr val="F3F3F3"/>
                </a:solidFill>
              </a:rPr>
              <a:t>249</a:t>
            </a:r>
            <a:endParaRPr lang="en" sz="1600" dirty="0">
              <a:solidFill>
                <a:srgbClr val="F3F3F3"/>
              </a:solidFill>
            </a:endParaRPr>
          </a:p>
        </p:txBody>
      </p:sp>
      <p:sp>
        <p:nvSpPr>
          <p:cNvPr id="1508" name="Shape 1508"/>
          <p:cNvSpPr txBox="1"/>
          <p:nvPr/>
        </p:nvSpPr>
        <p:spPr>
          <a:xfrm>
            <a:off x="7304555" y="587833"/>
            <a:ext cx="1364799" cy="307599"/>
          </a:xfrm>
          <a:prstGeom prst="rect">
            <a:avLst/>
          </a:prstGeom>
          <a:noFill/>
          <a:ln>
            <a:noFill/>
          </a:ln>
        </p:spPr>
        <p:txBody>
          <a:bodyPr lIns="121867" tIns="60933" rIns="121867" bIns="60933" anchor="t" anchorCtr="0">
            <a:noAutofit/>
          </a:bodyPr>
          <a:lstStyle/>
          <a:p>
            <a:pPr algn="ctr">
              <a:buClr>
                <a:srgbClr val="000000"/>
              </a:buClr>
              <a:buSzPct val="25000"/>
            </a:pPr>
            <a:r>
              <a:rPr lang="en-US" sz="1333" b="1" u="sng" dirty="0">
                <a:solidFill>
                  <a:srgbClr val="666666"/>
                </a:solidFill>
                <a:latin typeface="Raleway"/>
                <a:ea typeface="Raleway"/>
                <a:cs typeface="Raleway"/>
                <a:sym typeface="Raleway"/>
              </a:rPr>
              <a:t>EARIN</a:t>
            </a:r>
            <a:endParaRPr lang="en" sz="1333" b="1" u="sng" dirty="0">
              <a:solidFill>
                <a:srgbClr val="666666"/>
              </a:solidFill>
              <a:latin typeface="Raleway"/>
              <a:ea typeface="Raleway"/>
              <a:cs typeface="Raleway"/>
              <a:sym typeface="Raleway"/>
            </a:endParaRPr>
          </a:p>
          <a:p>
            <a:pPr algn="ctr">
              <a:buClr>
                <a:srgbClr val="000000"/>
              </a:buClr>
            </a:pPr>
            <a:endParaRPr sz="1333" b="1" u="sng" dirty="0">
              <a:solidFill>
                <a:srgbClr val="666666"/>
              </a:solidFill>
              <a:latin typeface="Raleway"/>
              <a:ea typeface="Raleway"/>
              <a:cs typeface="Raleway"/>
              <a:sym typeface="Raleway"/>
            </a:endParaRPr>
          </a:p>
        </p:txBody>
      </p:sp>
      <p:pic>
        <p:nvPicPr>
          <p:cNvPr id="6" name="Picture 5"/>
          <p:cNvPicPr>
            <a:picLocks noChangeAspect="1"/>
          </p:cNvPicPr>
          <p:nvPr/>
        </p:nvPicPr>
        <p:blipFill>
          <a:blip r:embed="rId3"/>
          <a:stretch>
            <a:fillRect/>
          </a:stretch>
        </p:blipFill>
        <p:spPr>
          <a:xfrm>
            <a:off x="7430632" y="1203371"/>
            <a:ext cx="1112644" cy="526730"/>
          </a:xfrm>
          <a:prstGeom prst="rect">
            <a:avLst/>
          </a:prstGeom>
        </p:spPr>
      </p:pic>
      <p:sp>
        <p:nvSpPr>
          <p:cNvPr id="30" name="object 2"/>
          <p:cNvSpPr/>
          <p:nvPr/>
        </p:nvSpPr>
        <p:spPr>
          <a:xfrm>
            <a:off x="4298041" y="1057113"/>
            <a:ext cx="554382" cy="945947"/>
          </a:xfrm>
          <a:prstGeom prst="rect">
            <a:avLst/>
          </a:prstGeom>
          <a:blipFill>
            <a:blip r:embed="rId4" cstate="print"/>
            <a:stretch>
              <a:fillRect/>
            </a:stretch>
          </a:blipFill>
        </p:spPr>
        <p:txBody>
          <a:bodyPr wrap="square" lIns="0" tIns="0" rIns="0" bIns="0" rtlCol="0"/>
          <a:lstStyle/>
          <a:p>
            <a:endParaRPr/>
          </a:p>
        </p:txBody>
      </p:sp>
      <p:pic>
        <p:nvPicPr>
          <p:cNvPr id="7" name="Picture 6"/>
          <p:cNvPicPr>
            <a:picLocks noChangeAspect="1"/>
          </p:cNvPicPr>
          <p:nvPr/>
        </p:nvPicPr>
        <p:blipFill>
          <a:blip r:embed="rId5"/>
          <a:stretch>
            <a:fillRect/>
          </a:stretch>
        </p:blipFill>
        <p:spPr>
          <a:xfrm>
            <a:off x="9015824" y="1222843"/>
            <a:ext cx="1292974" cy="576516"/>
          </a:xfrm>
          <a:prstGeom prst="rect">
            <a:avLst/>
          </a:prstGeom>
        </p:spPr>
      </p:pic>
      <p:sp>
        <p:nvSpPr>
          <p:cNvPr id="32" name="Shape 1488"/>
          <p:cNvSpPr txBox="1"/>
          <p:nvPr/>
        </p:nvSpPr>
        <p:spPr>
          <a:xfrm>
            <a:off x="5652289" y="568275"/>
            <a:ext cx="1210000" cy="307599"/>
          </a:xfrm>
          <a:prstGeom prst="rect">
            <a:avLst/>
          </a:prstGeom>
          <a:noFill/>
          <a:ln>
            <a:noFill/>
          </a:ln>
        </p:spPr>
        <p:txBody>
          <a:bodyPr lIns="121867" tIns="60933" rIns="121867" bIns="60933" anchor="t" anchorCtr="0">
            <a:noAutofit/>
          </a:bodyPr>
          <a:lstStyle/>
          <a:p>
            <a:pPr algn="ctr">
              <a:buClr>
                <a:srgbClr val="000000"/>
              </a:buClr>
              <a:buSzPct val="25000"/>
            </a:pPr>
            <a:r>
              <a:rPr lang="en-US" sz="1333" b="1" u="sng" dirty="0" err="1">
                <a:solidFill>
                  <a:srgbClr val="666666"/>
                </a:solidFill>
                <a:latin typeface="Raleway"/>
                <a:ea typeface="Raleway"/>
                <a:cs typeface="Raleway"/>
                <a:sym typeface="Raleway"/>
              </a:rPr>
              <a:t>VerveOnes</a:t>
            </a:r>
            <a:endParaRPr lang="en" sz="1333" b="1" u="sng" dirty="0">
              <a:solidFill>
                <a:srgbClr val="666666"/>
              </a:solidFill>
              <a:latin typeface="Raleway"/>
              <a:ea typeface="Raleway"/>
              <a:cs typeface="Raleway"/>
              <a:sym typeface="Raleway"/>
            </a:endParaRPr>
          </a:p>
        </p:txBody>
      </p:sp>
      <p:sp>
        <p:nvSpPr>
          <p:cNvPr id="33" name="Shape 1499"/>
          <p:cNvSpPr txBox="1"/>
          <p:nvPr/>
        </p:nvSpPr>
        <p:spPr>
          <a:xfrm>
            <a:off x="5662453" y="2003063"/>
            <a:ext cx="1428400" cy="307599"/>
          </a:xfrm>
          <a:prstGeom prst="rect">
            <a:avLst/>
          </a:prstGeom>
          <a:noFill/>
          <a:ln>
            <a:noFill/>
          </a:ln>
        </p:spPr>
        <p:txBody>
          <a:bodyPr lIns="121867" tIns="60933" rIns="121867" bIns="60933" anchor="t" anchorCtr="0">
            <a:noAutofit/>
          </a:bodyPr>
          <a:lstStyle/>
          <a:p>
            <a:pPr algn="ctr">
              <a:buClr>
                <a:srgbClr val="000000"/>
              </a:buClr>
              <a:buSzPct val="25000"/>
            </a:pPr>
            <a:r>
              <a:rPr lang="en" sz="1600" dirty="0">
                <a:solidFill>
                  <a:srgbClr val="F3F3F3"/>
                </a:solidFill>
                <a:latin typeface="Arial"/>
                <a:ea typeface="Arial"/>
                <a:cs typeface="Arial"/>
                <a:sym typeface="Arial"/>
              </a:rPr>
              <a:t>$ </a:t>
            </a:r>
            <a:r>
              <a:rPr lang="en-US" sz="1600" dirty="0">
                <a:solidFill>
                  <a:srgbClr val="F3F3F3"/>
                </a:solidFill>
                <a:latin typeface="Arial"/>
                <a:ea typeface="Arial"/>
                <a:cs typeface="Arial"/>
                <a:sym typeface="Arial"/>
              </a:rPr>
              <a:t>249</a:t>
            </a:r>
            <a:endParaRPr lang="en" sz="1600" dirty="0">
              <a:solidFill>
                <a:srgbClr val="F3F3F3"/>
              </a:solidFill>
              <a:latin typeface="Arial"/>
              <a:ea typeface="Arial"/>
              <a:cs typeface="Arial"/>
              <a:sym typeface="Arial"/>
            </a:endParaRPr>
          </a:p>
        </p:txBody>
      </p:sp>
      <p:sp>
        <p:nvSpPr>
          <p:cNvPr id="34" name="object 30"/>
          <p:cNvSpPr/>
          <p:nvPr/>
        </p:nvSpPr>
        <p:spPr>
          <a:xfrm>
            <a:off x="6165150" y="1030303"/>
            <a:ext cx="415328" cy="938271"/>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54009368"/>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ina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9" y="22714"/>
            <a:ext cx="3028950" cy="962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10850" y="351249"/>
            <a:ext cx="9040304" cy="769441"/>
          </a:xfrm>
          <a:prstGeom prst="rect">
            <a:avLst/>
          </a:prstGeom>
          <a:noFill/>
        </p:spPr>
        <p:txBody>
          <a:bodyPr wrap="square" rtlCol="0">
            <a:spAutoFit/>
          </a:bodyPr>
          <a:lstStyle/>
          <a:p>
            <a:r>
              <a:rPr lang="en-US" sz="4400" b="1" i="1" dirty="0">
                <a:solidFill>
                  <a:schemeClr val="accent5">
                    <a:lumMod val="75000"/>
                  </a:schemeClr>
                </a:solidFill>
              </a:rPr>
              <a:t>Headset Comparisons with iPhone 6+</a:t>
            </a:r>
          </a:p>
        </p:txBody>
      </p:sp>
      <p:graphicFrame>
        <p:nvGraphicFramePr>
          <p:cNvPr id="5" name="Table 4"/>
          <p:cNvGraphicFramePr>
            <a:graphicFrameLocks noGrp="1"/>
          </p:cNvGraphicFramePr>
          <p:nvPr>
            <p:extLst>
              <p:ext uri="{D42A27DB-BD31-4B8C-83A1-F6EECF244321}">
                <p14:modId xmlns:p14="http://schemas.microsoft.com/office/powerpoint/2010/main" val="2048218534"/>
              </p:ext>
            </p:extLst>
          </p:nvPr>
        </p:nvGraphicFramePr>
        <p:xfrm>
          <a:off x="17826" y="1386210"/>
          <a:ext cx="11656906" cy="2529840"/>
        </p:xfrm>
        <a:graphic>
          <a:graphicData uri="http://schemas.openxmlformats.org/drawingml/2006/table">
            <a:tbl>
              <a:tblPr/>
              <a:tblGrid>
                <a:gridCol w="2539430">
                  <a:extLst>
                    <a:ext uri="{9D8B030D-6E8A-4147-A177-3AD203B41FA5}">
                      <a16:colId xmlns:a16="http://schemas.microsoft.com/office/drawing/2014/main" val="1987255673"/>
                    </a:ext>
                  </a:extLst>
                </a:gridCol>
                <a:gridCol w="703698">
                  <a:extLst>
                    <a:ext uri="{9D8B030D-6E8A-4147-A177-3AD203B41FA5}">
                      <a16:colId xmlns:a16="http://schemas.microsoft.com/office/drawing/2014/main" val="3984914704"/>
                    </a:ext>
                  </a:extLst>
                </a:gridCol>
                <a:gridCol w="703698">
                  <a:extLst>
                    <a:ext uri="{9D8B030D-6E8A-4147-A177-3AD203B41FA5}">
                      <a16:colId xmlns:a16="http://schemas.microsoft.com/office/drawing/2014/main" val="1840838078"/>
                    </a:ext>
                  </a:extLst>
                </a:gridCol>
                <a:gridCol w="1101440">
                  <a:extLst>
                    <a:ext uri="{9D8B030D-6E8A-4147-A177-3AD203B41FA5}">
                      <a16:colId xmlns:a16="http://schemas.microsoft.com/office/drawing/2014/main" val="1675166756"/>
                    </a:ext>
                  </a:extLst>
                </a:gridCol>
                <a:gridCol w="1101440">
                  <a:extLst>
                    <a:ext uri="{9D8B030D-6E8A-4147-A177-3AD203B41FA5}">
                      <a16:colId xmlns:a16="http://schemas.microsoft.com/office/drawing/2014/main" val="1973381600"/>
                    </a:ext>
                  </a:extLst>
                </a:gridCol>
                <a:gridCol w="1101440">
                  <a:extLst>
                    <a:ext uri="{9D8B030D-6E8A-4147-A177-3AD203B41FA5}">
                      <a16:colId xmlns:a16="http://schemas.microsoft.com/office/drawing/2014/main" val="1963237440"/>
                    </a:ext>
                  </a:extLst>
                </a:gridCol>
                <a:gridCol w="1101440">
                  <a:extLst>
                    <a:ext uri="{9D8B030D-6E8A-4147-A177-3AD203B41FA5}">
                      <a16:colId xmlns:a16="http://schemas.microsoft.com/office/drawing/2014/main" val="2139512617"/>
                    </a:ext>
                  </a:extLst>
                </a:gridCol>
                <a:gridCol w="1101440">
                  <a:extLst>
                    <a:ext uri="{9D8B030D-6E8A-4147-A177-3AD203B41FA5}">
                      <a16:colId xmlns:a16="http://schemas.microsoft.com/office/drawing/2014/main" val="3541825204"/>
                    </a:ext>
                  </a:extLst>
                </a:gridCol>
                <a:gridCol w="1101440">
                  <a:extLst>
                    <a:ext uri="{9D8B030D-6E8A-4147-A177-3AD203B41FA5}">
                      <a16:colId xmlns:a16="http://schemas.microsoft.com/office/drawing/2014/main" val="2165353522"/>
                    </a:ext>
                  </a:extLst>
                </a:gridCol>
                <a:gridCol w="1101440">
                  <a:extLst>
                    <a:ext uri="{9D8B030D-6E8A-4147-A177-3AD203B41FA5}">
                      <a16:colId xmlns:a16="http://schemas.microsoft.com/office/drawing/2014/main" val="1391260853"/>
                    </a:ext>
                  </a:extLst>
                </a:gridCol>
              </a:tblGrid>
              <a:tr h="231254">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4">
                  <a:txBody>
                    <a:bodyPr/>
                    <a:lstStyle/>
                    <a:p>
                      <a:pPr algn="ctr" fontAlgn="ctr"/>
                      <a:r>
                        <a:rPr lang="en-US" sz="1800" b="1" i="0" u="none" strike="noStrike" dirty="0" err="1">
                          <a:solidFill>
                            <a:srgbClr val="000000"/>
                          </a:solidFill>
                          <a:effectLst/>
                          <a:latin typeface="Calibri" panose="020F0502020204030204" pitchFamily="34" charset="0"/>
                        </a:rPr>
                        <a:t>Iphone</a:t>
                      </a:r>
                      <a:r>
                        <a:rPr lang="en-US" sz="1800" b="1" i="0" u="none" strike="noStrike" dirty="0">
                          <a:solidFill>
                            <a:srgbClr val="000000"/>
                          </a:solidFill>
                          <a:effectLst/>
                          <a:latin typeface="Calibri" panose="020F0502020204030204" pitchFamily="34" charset="0"/>
                        </a:rPr>
                        <a:t> 6+ (OS 9.3)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800" b="1" i="0" u="none" strike="noStrike" dirty="0">
                          <a:solidFill>
                            <a:srgbClr val="000000"/>
                          </a:solidFill>
                          <a:effectLst/>
                          <a:latin typeface="Calibri" panose="020F0502020204030204" pitchFamily="34" charset="0"/>
                        </a:rPr>
                        <a:t>Pocket Test Outside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t"/>
                      <a:endParaRPr lang="en-US" sz="1800" b="0" i="0" u="none" strike="noStrike">
                        <a:solidFill>
                          <a:srgbClr val="000000"/>
                        </a:solidFill>
                        <a:effectLst/>
                        <a:latin typeface="Verdana" panose="020B0604030504040204" pitchFamily="34" charset="0"/>
                      </a:endParaRPr>
                    </a:p>
                  </a:txBody>
                  <a:tcPr marL="7620" marR="7620" marT="762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1878651"/>
                  </a:ext>
                </a:extLst>
              </a:tr>
              <a:tr h="456258">
                <a:tc>
                  <a:txBody>
                    <a:bodyPr/>
                    <a:lstStyle/>
                    <a:p>
                      <a:pPr algn="l" fontAlgn="ctr"/>
                      <a:r>
                        <a:rPr lang="en-US" sz="1800" b="1" i="0" u="none" strike="noStrike">
                          <a:solidFill>
                            <a:srgbClr val="000000"/>
                          </a:solidFill>
                          <a:effectLst/>
                          <a:latin typeface="Calibri" panose="020F0502020204030204" pitchFamily="34" charset="0"/>
                        </a:rPr>
                        <a:t>BT Headset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Calibri" panose="020F0502020204030204" pitchFamily="34" charset="0"/>
                        </a:rPr>
                        <a:t>Local Play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err="1">
                          <a:solidFill>
                            <a:srgbClr val="000000"/>
                          </a:solidFill>
                          <a:effectLst/>
                          <a:latin typeface="Calibri" panose="020F0502020204030204" pitchFamily="34" charset="0"/>
                        </a:rPr>
                        <a:t>Youtube</a:t>
                      </a:r>
                      <a:r>
                        <a:rPr lang="en-US" sz="1800" b="1" i="0" u="none" strike="noStrike" dirty="0">
                          <a:solidFill>
                            <a:srgbClr val="000000"/>
                          </a:solidFill>
                          <a:effectLst/>
                          <a:latin typeface="Calibri" panose="020F0502020204030204" pitchFamily="34" charset="0"/>
                        </a:rPr>
                        <a:t> Play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Calibri" panose="020F0502020204030204" pitchFamily="34" charset="0"/>
                        </a:rPr>
                        <a:t>Iphone6+ range(m)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Calibri" panose="020F0502020204030204" pitchFamily="34" charset="0"/>
                        </a:rPr>
                        <a:t>Iphone6+ range(ft)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Calibri" panose="020F0502020204030204" pitchFamily="34" charset="0"/>
                        </a:rPr>
                        <a:t>Left-front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a:solidFill>
                            <a:srgbClr val="000000"/>
                          </a:solidFill>
                          <a:effectLst/>
                          <a:latin typeface="Calibri" panose="020F0502020204030204" pitchFamily="34" charset="0"/>
                        </a:rPr>
                        <a:t>Right-front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a:solidFill>
                            <a:srgbClr val="000000"/>
                          </a:solidFill>
                          <a:effectLst/>
                          <a:latin typeface="Calibri" panose="020F0502020204030204" pitchFamily="34" charset="0"/>
                        </a:rPr>
                        <a:t>Left-rear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a:solidFill>
                            <a:srgbClr val="000000"/>
                          </a:solidFill>
                          <a:effectLst/>
                          <a:latin typeface="Calibri" panose="020F0502020204030204" pitchFamily="34" charset="0"/>
                        </a:rPr>
                        <a:t>Right-rear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a:solidFill>
                            <a:srgbClr val="000000"/>
                          </a:solidFill>
                          <a:effectLst/>
                          <a:latin typeface="Calibri" panose="020F0502020204030204" pitchFamily="34" charset="0"/>
                        </a:rPr>
                        <a:t>Pants Fit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56120432"/>
                  </a:ext>
                </a:extLst>
              </a:tr>
              <a:tr h="231254">
                <a:tc>
                  <a:txBody>
                    <a:bodyPr/>
                    <a:lstStyle/>
                    <a:p>
                      <a:pPr algn="l" fontAlgn="ctr"/>
                      <a:r>
                        <a:rPr lang="en-US" sz="1800" b="1" i="0" u="none" strike="noStrike" dirty="0">
                          <a:solidFill>
                            <a:srgbClr val="000000"/>
                          </a:solidFill>
                          <a:effectLst/>
                          <a:latin typeface="Calibri" panose="020F0502020204030204" pitchFamily="34" charset="0"/>
                        </a:rPr>
                        <a:t>Verve Ones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0.189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0.187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chemeClr val="accent6"/>
                          </a:solidFill>
                          <a:effectLst/>
                          <a:latin typeface="Calibri" panose="020F0502020204030204" pitchFamily="34" charset="0"/>
                        </a:rPr>
                        <a:t>26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chemeClr val="accent6"/>
                          </a:solidFill>
                          <a:effectLst/>
                          <a:latin typeface="Calibri" panose="020F0502020204030204" pitchFamily="34" charset="0"/>
                        </a:rPr>
                        <a:t>85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Fitted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703600187"/>
                  </a:ext>
                </a:extLst>
              </a:tr>
              <a:tr h="231254">
                <a:tc>
                  <a:txBody>
                    <a:bodyPr/>
                    <a:lstStyle/>
                    <a:p>
                      <a:pPr algn="l" fontAlgn="ctr"/>
                      <a:r>
                        <a:rPr lang="en-US" sz="1800" b="1" i="0" u="none" strike="noStrike" dirty="0" err="1">
                          <a:solidFill>
                            <a:srgbClr val="000000"/>
                          </a:solidFill>
                          <a:effectLst/>
                          <a:latin typeface="Calibri" panose="020F0502020204030204" pitchFamily="34" charset="0"/>
                        </a:rPr>
                        <a:t>Earin</a:t>
                      </a:r>
                      <a:endParaRPr lang="en-US" sz="18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0.245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0.293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64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dirty="0">
                          <a:solidFill>
                            <a:srgbClr val="FF0000"/>
                          </a:solidFill>
                          <a:effectLst/>
                          <a:latin typeface="Calibri" panose="020F0502020204030204" pitchFamily="34" charset="0"/>
                        </a:rPr>
                        <a:t>Skip</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Fitted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39307311"/>
                  </a:ext>
                </a:extLst>
              </a:tr>
              <a:tr h="231254">
                <a:tc>
                  <a:txBody>
                    <a:bodyPr/>
                    <a:lstStyle/>
                    <a:p>
                      <a:pPr algn="l" fontAlgn="ctr"/>
                      <a:r>
                        <a:rPr lang="en-US" sz="1800" b="1" i="0" u="none" strike="noStrike" dirty="0">
                          <a:solidFill>
                            <a:srgbClr val="000000"/>
                          </a:solidFill>
                          <a:effectLst/>
                          <a:latin typeface="Calibri" panose="020F0502020204030204" pitchFamily="34" charset="0"/>
                        </a:rPr>
                        <a:t>Dash - </a:t>
                      </a:r>
                      <a:r>
                        <a:rPr lang="en-US" sz="1800" b="1" i="0" u="none" strike="noStrike" dirty="0" err="1">
                          <a:solidFill>
                            <a:srgbClr val="000000"/>
                          </a:solidFill>
                          <a:effectLst/>
                          <a:latin typeface="Calibri" panose="020F0502020204030204" pitchFamily="34" charset="0"/>
                        </a:rPr>
                        <a:t>Bragi</a:t>
                      </a:r>
                      <a:endParaRPr lang="en-US" sz="18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0.520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0.113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FF0000"/>
                          </a:solidFill>
                          <a:effectLst/>
                          <a:latin typeface="Calibri" panose="020F0502020204030204" pitchFamily="34" charset="0"/>
                        </a:rPr>
                        <a:t>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FF0000"/>
                          </a:solidFill>
                          <a:effectLst/>
                          <a:latin typeface="Calibri" panose="020F0502020204030204" pitchFamily="34" charset="0"/>
                        </a:rPr>
                        <a:t>25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dirty="0">
                          <a:solidFill>
                            <a:srgbClr val="FF0000"/>
                          </a:solidFill>
                          <a:effectLst/>
                          <a:latin typeface="Calibri" panose="020F0502020204030204" pitchFamily="34" charset="0"/>
                        </a:rPr>
                        <a:t>Skip</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dirty="0">
                          <a:solidFill>
                            <a:srgbClr val="FF0000"/>
                          </a:solidFill>
                          <a:effectLst/>
                          <a:latin typeface="Calibri" panose="020F0502020204030204" pitchFamily="34" charset="0"/>
                        </a:rPr>
                        <a:t>Skip</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dirty="0">
                          <a:solidFill>
                            <a:srgbClr val="FF0000"/>
                          </a:solidFill>
                          <a:effectLst/>
                          <a:latin typeface="Calibri" panose="020F0502020204030204" pitchFamily="34" charset="0"/>
                        </a:rPr>
                        <a:t>Skip</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Fitted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940802561"/>
                  </a:ext>
                </a:extLst>
              </a:tr>
              <a:tr h="231254">
                <a:tc>
                  <a:txBody>
                    <a:bodyPr/>
                    <a:lstStyle/>
                    <a:p>
                      <a:pPr algn="l" fontAlgn="ctr"/>
                      <a:r>
                        <a:rPr lang="en-US" sz="1800" b="1" i="0" u="none" strike="noStrike" dirty="0">
                          <a:solidFill>
                            <a:srgbClr val="000000"/>
                          </a:solidFill>
                          <a:effectLst/>
                          <a:latin typeface="Calibri" panose="020F0502020204030204" pitchFamily="34" charset="0"/>
                        </a:rPr>
                        <a:t>fFLAT5 - Aria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0.278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0.283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53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Skip</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dirty="0">
                          <a:solidFill>
                            <a:srgbClr val="FF0000"/>
                          </a:solidFill>
                          <a:effectLst/>
                          <a:latin typeface="Calibri" panose="020F0502020204030204" pitchFamily="34" charset="0"/>
                        </a:rPr>
                        <a:t>Skip</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dirty="0">
                          <a:solidFill>
                            <a:srgbClr val="FF0000"/>
                          </a:solidFill>
                          <a:effectLst/>
                          <a:latin typeface="Calibri" panose="020F0502020204030204" pitchFamily="34" charset="0"/>
                        </a:rPr>
                        <a:t>Skip</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1" i="0" u="none" strike="noStrike" dirty="0">
                          <a:solidFill>
                            <a:srgbClr val="FF0000"/>
                          </a:solidFill>
                          <a:effectLst/>
                          <a:latin typeface="Calibri" panose="020F0502020204030204" pitchFamily="34" charset="0"/>
                        </a:rPr>
                        <a:t>Skip</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Fitted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73931212"/>
                  </a:ext>
                </a:extLst>
              </a:tr>
              <a:tr h="231254">
                <a:tc>
                  <a:txBody>
                    <a:bodyPr/>
                    <a:lstStyle/>
                    <a:p>
                      <a:pPr algn="l" fontAlgn="ctr"/>
                      <a:r>
                        <a:rPr lang="en-US" sz="1800" b="0" i="0" u="none" strike="noStrike">
                          <a:solidFill>
                            <a:srgbClr val="000000"/>
                          </a:solidFill>
                          <a:effectLst/>
                          <a:latin typeface="Calibri" panose="020F0502020204030204" pitchFamily="34" charset="0"/>
                        </a:rPr>
                        <a:t>Jaybird X2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0.029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0.059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208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dirty="0">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Fitted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735098214"/>
                  </a:ext>
                </a:extLst>
              </a:tr>
              <a:tr h="231254">
                <a:tc>
                  <a:txBody>
                    <a:bodyPr/>
                    <a:lstStyle/>
                    <a:p>
                      <a:pPr algn="l" fontAlgn="ctr"/>
                      <a:r>
                        <a:rPr lang="en-US" sz="1800" b="0" i="0" u="none" strike="noStrike">
                          <a:solidFill>
                            <a:srgbClr val="000000"/>
                          </a:solidFill>
                          <a:effectLst/>
                          <a:latin typeface="Calibri" panose="020F0502020204030204" pitchFamily="34" charset="0"/>
                        </a:rPr>
                        <a:t>Power Beats Wireless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0.013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0.023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24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78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dirty="0">
                          <a:solidFill>
                            <a:srgbClr val="000000"/>
                          </a:solidFill>
                          <a:effectLst/>
                          <a:latin typeface="Calibri" panose="020F0502020204030204" pitchFamily="34" charset="0"/>
                        </a:rPr>
                        <a:t>Pass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800" b="0" i="0" u="none" strike="noStrike" dirty="0">
                          <a:solidFill>
                            <a:srgbClr val="000000"/>
                          </a:solidFill>
                          <a:effectLst/>
                          <a:latin typeface="Calibri" panose="020F0502020204030204" pitchFamily="34" charset="0"/>
                        </a:rPr>
                        <a:t>Fitted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47606827"/>
                  </a:ext>
                </a:extLst>
              </a:tr>
            </a:tbl>
          </a:graphicData>
        </a:graphic>
      </p:graphicFrame>
      <p:sp>
        <p:nvSpPr>
          <p:cNvPr id="4" name="TextBox 3"/>
          <p:cNvSpPr txBox="1"/>
          <p:nvPr/>
        </p:nvSpPr>
        <p:spPr>
          <a:xfrm>
            <a:off x="4340078" y="931525"/>
            <a:ext cx="3849452" cy="523220"/>
          </a:xfrm>
          <a:prstGeom prst="rect">
            <a:avLst/>
          </a:prstGeom>
          <a:noFill/>
        </p:spPr>
        <p:txBody>
          <a:bodyPr wrap="none" rtlCol="0">
            <a:spAutoFit/>
          </a:bodyPr>
          <a:lstStyle/>
          <a:p>
            <a:r>
              <a:rPr lang="en-US" sz="2800" dirty="0"/>
              <a:t>Range and pocket testing</a:t>
            </a:r>
          </a:p>
        </p:txBody>
      </p:sp>
      <p:sp>
        <p:nvSpPr>
          <p:cNvPr id="6" name="TextBox 5"/>
          <p:cNvSpPr txBox="1"/>
          <p:nvPr/>
        </p:nvSpPr>
        <p:spPr>
          <a:xfrm>
            <a:off x="4230757" y="4399682"/>
            <a:ext cx="3875420" cy="461665"/>
          </a:xfrm>
          <a:prstGeom prst="rect">
            <a:avLst/>
          </a:prstGeom>
          <a:noFill/>
        </p:spPr>
        <p:txBody>
          <a:bodyPr wrap="none" rtlCol="0">
            <a:spAutoFit/>
          </a:bodyPr>
          <a:lstStyle/>
          <a:p>
            <a:r>
              <a:rPr lang="en-US" sz="2400" dirty="0"/>
              <a:t>Audio  Drops in Slave headset</a:t>
            </a:r>
          </a:p>
        </p:txBody>
      </p:sp>
      <p:pic>
        <p:nvPicPr>
          <p:cNvPr id="8" name="Picture 7"/>
          <p:cNvPicPr>
            <a:picLocks noChangeAspect="1"/>
          </p:cNvPicPr>
          <p:nvPr/>
        </p:nvPicPr>
        <p:blipFill>
          <a:blip r:embed="rId3"/>
          <a:stretch>
            <a:fillRect/>
          </a:stretch>
        </p:blipFill>
        <p:spPr>
          <a:xfrm>
            <a:off x="2119084" y="4215379"/>
            <a:ext cx="7404101" cy="2642621"/>
          </a:xfrm>
          <a:prstGeom prst="rect">
            <a:avLst/>
          </a:prstGeom>
        </p:spPr>
      </p:pic>
      <p:sp>
        <p:nvSpPr>
          <p:cNvPr id="7" name="TextBox 6"/>
          <p:cNvSpPr txBox="1"/>
          <p:nvPr/>
        </p:nvSpPr>
        <p:spPr>
          <a:xfrm>
            <a:off x="1844932" y="4030350"/>
            <a:ext cx="8647070" cy="369332"/>
          </a:xfrm>
          <a:prstGeom prst="rect">
            <a:avLst/>
          </a:prstGeom>
          <a:noFill/>
        </p:spPr>
        <p:txBody>
          <a:bodyPr wrap="square" rtlCol="0">
            <a:spAutoFit/>
          </a:bodyPr>
          <a:lstStyle/>
          <a:p>
            <a:pPr marL="285750" indent="-285750">
              <a:buClr>
                <a:schemeClr val="accent6"/>
              </a:buClr>
              <a:buFont typeface="Wingdings" panose="05000000000000000000" pitchFamily="2" charset="2"/>
              <a:buChar char="ü"/>
            </a:pPr>
            <a:r>
              <a:rPr lang="en-US" dirty="0" err="1"/>
              <a:t>VerveOnes</a:t>
            </a:r>
            <a:r>
              <a:rPr lang="en-US" dirty="0"/>
              <a:t> has best range performance amongst </a:t>
            </a:r>
            <a:r>
              <a:rPr lang="en-US" dirty="0" err="1"/>
              <a:t>tru</a:t>
            </a:r>
            <a:r>
              <a:rPr lang="en-US" dirty="0"/>
              <a:t>-wireless stereo headsets.</a:t>
            </a:r>
          </a:p>
        </p:txBody>
      </p:sp>
    </p:spTree>
    <p:extLst>
      <p:ext uri="{BB962C8B-B14F-4D97-AF65-F5344CB8AC3E}">
        <p14:creationId xmlns:p14="http://schemas.microsoft.com/office/powerpoint/2010/main" val="724542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3095</TotalTime>
  <Words>1237</Words>
  <Application>Microsoft Office PowerPoint</Application>
  <PresentationFormat>Breedbeeld</PresentationFormat>
  <Paragraphs>423</Paragraphs>
  <Slides>18</Slides>
  <Notes>4</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18</vt:i4>
      </vt:variant>
    </vt:vector>
  </HeadingPairs>
  <TitlesOfParts>
    <vt:vector size="27" baseType="lpstr">
      <vt:lpstr>Arial</vt:lpstr>
      <vt:lpstr>Audiowide</vt:lpstr>
      <vt:lpstr>Calibri</vt:lpstr>
      <vt:lpstr>Calibri Light</vt:lpstr>
      <vt:lpstr>Moto Sans Light</vt:lpstr>
      <vt:lpstr>Raleway</vt:lpstr>
      <vt:lpstr>Verdana</vt:lpstr>
      <vt:lpstr>Wingdings</vt:lpstr>
      <vt:lpstr>Office Theme</vt:lpstr>
      <vt:lpstr>PowerPoint-presentatie</vt:lpstr>
      <vt:lpstr>PowerPoint-presentatie</vt:lpstr>
      <vt:lpstr>HOW TO PAIR</vt:lpstr>
      <vt:lpstr>PowerPoint-presentatie</vt:lpstr>
      <vt:lpstr>PowerPoint-presentatie</vt:lpstr>
      <vt:lpstr>App Continued</vt:lpstr>
      <vt:lpstr>Known Issues With Ones Samples</vt:lpstr>
      <vt:lpstr>PowerPoint-presentatie</vt:lpstr>
      <vt:lpstr>PowerPoint-presentatie</vt:lpstr>
      <vt:lpstr>PowerPoint-presentatie</vt:lpstr>
      <vt:lpstr>PowerPoint-presentatie</vt:lpstr>
      <vt:lpstr>Videos</vt:lpstr>
      <vt:lpstr>PowerPoint-presentatie</vt:lpstr>
      <vt:lpstr>PowerPoint-presentatie</vt:lpstr>
      <vt:lpstr>Video</vt:lpstr>
      <vt:lpstr>PowerPoint-presentatie</vt:lpstr>
      <vt:lpstr>PowerPoint-presentatie</vt:lpstr>
      <vt:lpstr>videos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Wilke (BNA)</dc:creator>
  <cp:lastModifiedBy>Laura</cp:lastModifiedBy>
  <cp:revision>14</cp:revision>
  <dcterms:created xsi:type="dcterms:W3CDTF">2016-04-12T13:40:04Z</dcterms:created>
  <dcterms:modified xsi:type="dcterms:W3CDTF">2016-04-22T12:45:32Z</dcterms:modified>
</cp:coreProperties>
</file>