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0"/>
  </p:notesMasterIdLst>
  <p:sldIdLst>
    <p:sldId id="256" r:id="rId4"/>
    <p:sldId id="262" r:id="rId5"/>
    <p:sldId id="263" r:id="rId6"/>
    <p:sldId id="274" r:id="rId7"/>
    <p:sldId id="260" r:id="rId8"/>
    <p:sldId id="265" r:id="rId9"/>
    <p:sldId id="257" r:id="rId10"/>
    <p:sldId id="258" r:id="rId11"/>
    <p:sldId id="259" r:id="rId12"/>
    <p:sldId id="261" r:id="rId13"/>
    <p:sldId id="269" r:id="rId14"/>
    <p:sldId id="270" r:id="rId15"/>
    <p:sldId id="271" r:id="rId16"/>
    <p:sldId id="275" r:id="rId17"/>
    <p:sldId id="272" r:id="rId18"/>
    <p:sldId id="264" r:id="rId19"/>
  </p:sldIdLst>
  <p:sldSz cx="12192000" cy="6858000"/>
  <p:notesSz cx="6807200" cy="99393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5B2B"/>
    <a:srgbClr val="F0652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8581F-15FB-41C0-B9EF-7F4DDB32F6EA}" type="datetimeFigureOut">
              <a:rPr lang="nl-NL" smtClean="0"/>
              <a:t>9-5-2016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27EDFA-69F2-4607-8659-6AFF9249C6A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6388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/>
              <a:t>9-5-2016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7834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/>
              <a:t>9-5-2016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5061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/>
              <a:t>9-5-2016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9233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9-5-2016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300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9-5-2016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658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9-5-2016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4949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9-5-2016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052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9-5-2016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880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9-5-2016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0402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9-5-2016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7273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9-5-2016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650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/>
              <a:t>9-5-2016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8875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9-5-2016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9866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9-5-2016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4021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9-5-2016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8006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9-5-2016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8590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9-5-2016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290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9-5-2016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3368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9-5-2016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4234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9-5-2016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703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9-5-2016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7735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9-5-2016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147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/>
              <a:t>9-5-2016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53543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9-5-2016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0629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9-5-2016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2283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9-5-2016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9375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9-5-2016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759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/>
              <a:t>9-5-2016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8579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/>
              <a:t>9-5-2016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6510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/>
              <a:t>9-5-2016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6882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/>
              <a:t>9-5-2016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5446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/>
              <a:t>9-5-2016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4538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/>
              <a:t>9-5-2016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1934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ED558-7F16-4292-BCA6-8484D54F17E6}" type="datetimeFigureOut">
              <a:rPr lang="nl-NL" smtClean="0"/>
              <a:t>9-5-2016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22EA7-66A3-4C02-A77A-46C8A3A45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632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9-5-2016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34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9-5-2016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124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1.png"/><Relationship Id="rId7" Type="http://schemas.openxmlformats.org/officeDocument/2006/relationships/image" Target="../media/image55.tiff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tiff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1.tif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11" Type="http://schemas.openxmlformats.org/officeDocument/2006/relationships/image" Target="../media/image25.png"/><Relationship Id="rId5" Type="http://schemas.openxmlformats.org/officeDocument/2006/relationships/image" Target="../media/image19.tiff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16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5.png"/><Relationship Id="rId5" Type="http://schemas.openxmlformats.org/officeDocument/2006/relationships/image" Target="../media/image29.jpeg"/><Relationship Id="rId10" Type="http://schemas.openxmlformats.org/officeDocument/2006/relationships/image" Target="../media/image17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12" Type="http://schemas.openxmlformats.org/officeDocument/2006/relationships/image" Target="../media/image1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.png"/><Relationship Id="rId7" Type="http://schemas.openxmlformats.org/officeDocument/2006/relationships/image" Target="../media/image46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17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227264" y="3384288"/>
            <a:ext cx="89154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 smtClean="0">
                <a:ln>
                  <a:solidFill>
                    <a:srgbClr val="F0652E"/>
                  </a:solidFill>
                </a:ln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Verve</a:t>
            </a:r>
            <a:r>
              <a:rPr lang="nl-NL" sz="2800" b="1" dirty="0" smtClean="0">
                <a:ln>
                  <a:solidFill>
                    <a:schemeClr val="tx1"/>
                  </a:solidFill>
                </a:ln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800" b="1" dirty="0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</a:t>
            </a:r>
          </a:p>
          <a:p>
            <a:r>
              <a:rPr lang="nl-NL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Ultra portable Lifestyle Video Camera</a:t>
            </a:r>
            <a:br>
              <a:rPr lang="nl-NL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nl-NL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Brilliant motion video with 2.5K at 30 fps and 138° field of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view</a:t>
            </a:r>
          </a:p>
          <a:p>
            <a:pPr marL="285750" indent="-285750">
              <a:buFontTx/>
              <a:buChar char="-"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Live video streaming to Hubble Cloud and YouTube with integrated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Wi-Fi</a:t>
            </a:r>
          </a:p>
          <a:p>
            <a:pPr marL="285750" indent="-285750">
              <a:buFontTx/>
              <a:buChar char="-"/>
            </a:pP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Ideal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Vlogging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Camera</a:t>
            </a:r>
            <a:endParaRPr lang="nl-NL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Free 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VerveCam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app with photo/video editing and social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sharing</a:t>
            </a:r>
          </a:p>
          <a:p>
            <a:pPr marL="285750" indent="-285750">
              <a:buFontTx/>
              <a:buChar char="-"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Social video formats including photos, time lapse, loops, slow motion and cinematic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trailers</a:t>
            </a:r>
          </a:p>
          <a:p>
            <a:pPr marL="285750" indent="-285750">
              <a:buFontTx/>
              <a:buChar char="-"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Take it 30m deep with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included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IP67 water proof sports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case</a:t>
            </a:r>
          </a:p>
          <a:p>
            <a:pPr marL="285750" indent="-285750">
              <a:buFontTx/>
              <a:buChar char="-"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Multiple accessories included for every activity </a:t>
            </a:r>
            <a:endPara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en-US" dirty="0" smtClean="0"/>
          </a:p>
        </p:txBody>
      </p:sp>
      <p:pic>
        <p:nvPicPr>
          <p:cNvPr id="4098" name="Picture 2" descr="VERVE C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14" y="0"/>
            <a:ext cx="1670013" cy="317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verve.life/images/2016/01/06/New-VerveCam-bla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946933" y="129472"/>
            <a:ext cx="1378058" cy="372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verve.life/images/2016/01/05/img2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646" y="1388407"/>
            <a:ext cx="1705609" cy="239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/>
          <p:cNvSpPr/>
          <p:nvPr/>
        </p:nvSpPr>
        <p:spPr>
          <a:xfrm>
            <a:off x="10004955" y="2680740"/>
            <a:ext cx="1382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RRP €199,99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39978" y="3400555"/>
            <a:ext cx="1187406" cy="227058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8414" y="3384288"/>
            <a:ext cx="1259299" cy="2303118"/>
          </a:xfrm>
          <a:prstGeom prst="rect">
            <a:avLst/>
          </a:prstGeom>
        </p:spPr>
      </p:pic>
      <p:pic>
        <p:nvPicPr>
          <p:cNvPr id="4108" name="Picture 12" descr="https://app.hubbleconnected.com/images/log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8" b="13033"/>
          <a:stretch/>
        </p:blipFill>
        <p:spPr bwMode="auto">
          <a:xfrm>
            <a:off x="227264" y="6059056"/>
            <a:ext cx="1771650" cy="68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binatoneglobal.com/images/verve-life-log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6"/>
          <a:stretch/>
        </p:blipFill>
        <p:spPr bwMode="auto">
          <a:xfrm>
            <a:off x="9797143" y="5831238"/>
            <a:ext cx="2247076" cy="89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11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/>
          <a:srcRect r="7429" b="3219"/>
          <a:stretch/>
        </p:blipFill>
        <p:spPr>
          <a:xfrm>
            <a:off x="5655115" y="2059806"/>
            <a:ext cx="3888380" cy="3711107"/>
          </a:xfrm>
          <a:prstGeom prst="rect">
            <a:avLst/>
          </a:prstGeom>
        </p:spPr>
      </p:pic>
      <p:pic>
        <p:nvPicPr>
          <p:cNvPr id="7" name="Picture 3" descr="M:\Team Folders\COMMERCIAL\MOTOROLA\COMPANION PRODUCTS\High Resolution Photo\VerveLife Logos\VERVE-LIFE_logo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54" y="476672"/>
            <a:ext cx="2924633" cy="79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4"/>
          <a:srcRect l="8951" r="21494"/>
          <a:stretch/>
        </p:blipFill>
        <p:spPr>
          <a:xfrm>
            <a:off x="1375936" y="2059807"/>
            <a:ext cx="3364740" cy="3711107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158449" y="209871"/>
            <a:ext cx="4461769" cy="1325563"/>
          </a:xfrm>
        </p:spPr>
        <p:txBody>
          <a:bodyPr/>
          <a:lstStyle/>
          <a:p>
            <a:r>
              <a:rPr lang="nl-BE" dirty="0"/>
              <a:t>POS CONCEPT</a:t>
            </a:r>
          </a:p>
        </p:txBody>
      </p:sp>
    </p:spTree>
    <p:extLst>
      <p:ext uri="{BB962C8B-B14F-4D97-AF65-F5344CB8AC3E}">
        <p14:creationId xmlns:p14="http://schemas.microsoft.com/office/powerpoint/2010/main" val="306912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74363" y="209871"/>
            <a:ext cx="4506157" cy="1325563"/>
          </a:xfrm>
        </p:spPr>
        <p:txBody>
          <a:bodyPr/>
          <a:lstStyle/>
          <a:p>
            <a:r>
              <a:rPr lang="nl-BE" dirty="0"/>
              <a:t>POS CONCEPT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6996"/>
          <a:stretch/>
        </p:blipFill>
        <p:spPr>
          <a:xfrm>
            <a:off x="6824737" y="4094550"/>
            <a:ext cx="4435078" cy="237626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67" y="2373313"/>
            <a:ext cx="5914216" cy="3300430"/>
          </a:xfrm>
          <a:prstGeom prst="rect">
            <a:avLst/>
          </a:prstGeom>
        </p:spPr>
      </p:pic>
      <p:pic>
        <p:nvPicPr>
          <p:cNvPr id="8" name="Picture 3" descr="M:\Team Folders\COMMERCIAL\MOTOROLA\COMPANION PRODUCTS\High Resolution Photo\VerveLife Logos\VERVE-LIFE_logo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54" y="476672"/>
            <a:ext cx="2924633" cy="79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4737" y="1519562"/>
            <a:ext cx="4435585" cy="234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8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8449" y="209871"/>
            <a:ext cx="4461769" cy="1325563"/>
          </a:xfrm>
        </p:spPr>
        <p:txBody>
          <a:bodyPr/>
          <a:lstStyle/>
          <a:p>
            <a:r>
              <a:rPr lang="nl-BE" dirty="0"/>
              <a:t>POS CONCEPT</a:t>
            </a:r>
          </a:p>
        </p:txBody>
      </p:sp>
      <p:pic>
        <p:nvPicPr>
          <p:cNvPr id="5" name="Picture 3" descr="M:\Team Folders\COMMERCIAL\MOTOROLA\COMPANION PRODUCTS\High Resolution Photo\VerveLife Logos\VERVE-LIFE_logo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54" y="476672"/>
            <a:ext cx="2924633" cy="79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88" y="2141613"/>
            <a:ext cx="5400485" cy="336645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0083" y="2141613"/>
            <a:ext cx="5528761" cy="335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4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M:\Team Folders\COMMERCIAL\MOTOROLA\COMPANION PRODUCTS\High Resolution Photo\VerveLife Logos\VERVE-LIFE_logo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54" y="476672"/>
            <a:ext cx="2924633" cy="79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083075" y="2953540"/>
            <a:ext cx="10422385" cy="1325563"/>
          </a:xfrm>
        </p:spPr>
        <p:txBody>
          <a:bodyPr>
            <a:noAutofit/>
          </a:bodyPr>
          <a:lstStyle/>
          <a:p>
            <a:r>
              <a:rPr lang="nl-BE" sz="4800" b="1" dirty="0" smtClean="0"/>
              <a:t>Graag dagen we je uit om de Verve Life producten te komen testen!</a:t>
            </a:r>
            <a:endParaRPr lang="nl-BE" sz="4800" b="1" dirty="0"/>
          </a:p>
        </p:txBody>
      </p:sp>
    </p:spTree>
    <p:extLst>
      <p:ext uri="{BB962C8B-B14F-4D97-AF65-F5344CB8AC3E}">
        <p14:creationId xmlns:p14="http://schemas.microsoft.com/office/powerpoint/2010/main" val="16312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M:\Team Folders\COMMERCIAL\MOTOROLA\COMPANION PRODUCTS\High Resolution Photo\VerveLife Logos\VERVE-LIFE_logo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54" y="476672"/>
            <a:ext cx="2924633" cy="79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b9caf39-6e89-4821-b9dd-9c8eda798892@elmar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234" y="2583744"/>
            <a:ext cx="5341042" cy="387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247225" y="321766"/>
            <a:ext cx="7497931" cy="1325563"/>
          </a:xfrm>
        </p:spPr>
        <p:txBody>
          <a:bodyPr>
            <a:normAutofit fontScale="90000"/>
          </a:bodyPr>
          <a:lstStyle/>
          <a:p>
            <a:r>
              <a:rPr lang="nl-BE" b="1" dirty="0" smtClean="0"/>
              <a:t>Als prijs een sportieve professionele drinkbeker bij 15x opdrukken!</a:t>
            </a:r>
            <a:endParaRPr lang="nl-BE" b="1" dirty="0"/>
          </a:p>
        </p:txBody>
      </p:sp>
    </p:spTree>
    <p:extLst>
      <p:ext uri="{BB962C8B-B14F-4D97-AF65-F5344CB8AC3E}">
        <p14:creationId xmlns:p14="http://schemas.microsoft.com/office/powerpoint/2010/main" val="184789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666751" y="4083726"/>
            <a:ext cx="278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UNLIMITED </a:t>
            </a:r>
            <a:endParaRPr lang="nl-NL" sz="28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1552574" y="4668501"/>
            <a:ext cx="242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FREEDOM</a:t>
            </a:r>
            <a:endParaRPr lang="nl-NL" sz="28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890837" y="5138976"/>
            <a:ext cx="2428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ln>
                  <a:solidFill>
                    <a:srgbClr val="F35B2B"/>
                  </a:solidFill>
                </a:ln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</a:t>
            </a:r>
            <a:endParaRPr lang="nl-NL" sz="3200" b="1" dirty="0">
              <a:ln>
                <a:solidFill>
                  <a:srgbClr val="F35B2B"/>
                </a:solidFill>
              </a:ln>
              <a:solidFill>
                <a:srgbClr val="F35B2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7720011" y="506609"/>
            <a:ext cx="5434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Enjoy</a:t>
            </a:r>
            <a:r>
              <a:rPr lang="nl-NL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life </a:t>
            </a:r>
            <a:r>
              <a:rPr lang="nl-NL" sz="2800" b="1" dirty="0" err="1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less</a:t>
            </a:r>
            <a:r>
              <a:rPr lang="nl-NL" sz="2800" b="1" dirty="0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800" b="1" dirty="0" err="1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seriously</a:t>
            </a:r>
            <a:endParaRPr lang="nl-NL" sz="2800" b="1" dirty="0">
              <a:solidFill>
                <a:srgbClr val="F35B2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227264" y="2138518"/>
            <a:ext cx="4271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NEXT step in</a:t>
            </a:r>
            <a:endParaRPr lang="nl-NL" sz="32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611519" y="2739661"/>
            <a:ext cx="27959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b="1" dirty="0" err="1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Sports</a:t>
            </a:r>
            <a:r>
              <a:rPr lang="nl-NL" sz="3200" b="1" dirty="0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Music</a:t>
            </a:r>
            <a:endParaRPr lang="nl-NL" sz="3200" b="1" dirty="0">
              <a:solidFill>
                <a:srgbClr val="F35B2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523104" y="823773"/>
            <a:ext cx="46714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Completely</a:t>
            </a:r>
            <a:r>
              <a:rPr lang="nl-NL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nl-NL" sz="3200" b="1" dirty="0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WIRELESS</a:t>
            </a:r>
            <a:endParaRPr lang="nl-NL" sz="3200" b="1" dirty="0">
              <a:solidFill>
                <a:srgbClr val="F35B2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7296519" y="4787474"/>
            <a:ext cx="41645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Sweat</a:t>
            </a:r>
            <a:r>
              <a:rPr lang="nl-NL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nl-NL" sz="3200" b="1" dirty="0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Waterproof</a:t>
            </a:r>
          </a:p>
        </p:txBody>
      </p:sp>
      <p:sp>
        <p:nvSpPr>
          <p:cNvPr id="15" name="Rechthoek 14"/>
          <p:cNvSpPr/>
          <p:nvPr/>
        </p:nvSpPr>
        <p:spPr>
          <a:xfrm>
            <a:off x="2150152" y="6222005"/>
            <a:ext cx="1417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 err="1" smtClean="0">
                <a:ln>
                  <a:solidFill>
                    <a:srgbClr val="F35B2B"/>
                  </a:solidFill>
                </a:ln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Connected</a:t>
            </a:r>
            <a:endParaRPr lang="nl-NL" b="1" dirty="0">
              <a:ln>
                <a:solidFill>
                  <a:srgbClr val="F35B2B"/>
                </a:solidFill>
              </a:ln>
              <a:solidFill>
                <a:srgbClr val="F35B2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hthoek 15"/>
          <p:cNvSpPr/>
          <p:nvPr/>
        </p:nvSpPr>
        <p:spPr>
          <a:xfrm>
            <a:off x="523001" y="506609"/>
            <a:ext cx="1486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Verve </a:t>
            </a:r>
            <a:r>
              <a:rPr lang="nl-NL" b="1" dirty="0" err="1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Ones</a:t>
            </a:r>
            <a:endParaRPr lang="nl-NL" b="1" dirty="0">
              <a:solidFill>
                <a:srgbClr val="F35B2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Picture 4" descr="http://www.binatoneglobal.com/images/verve-life-log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6"/>
          <a:stretch/>
        </p:blipFill>
        <p:spPr bwMode="auto">
          <a:xfrm>
            <a:off x="9797143" y="5831238"/>
            <a:ext cx="2247076" cy="89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https://app.hubbleconnected.com/images/logo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8" b="13033"/>
          <a:stretch/>
        </p:blipFill>
        <p:spPr bwMode="auto">
          <a:xfrm>
            <a:off x="227264" y="6059056"/>
            <a:ext cx="1771650" cy="68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kstvak 18"/>
          <p:cNvSpPr txBox="1"/>
          <p:nvPr/>
        </p:nvSpPr>
        <p:spPr>
          <a:xfrm>
            <a:off x="4255268" y="2355373"/>
            <a:ext cx="58764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 YOU!</a:t>
            </a:r>
            <a:endParaRPr lang="nl-NL" sz="66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1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verve.life/images/Verve-Life-Logo-Dar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363252"/>
            <a:ext cx="7150344" cy="238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9352629" y="6229349"/>
            <a:ext cx="2674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Distributed </a:t>
            </a:r>
            <a:r>
              <a:rPr lang="nl-NL" b="1" dirty="0" err="1" smtClean="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</a:t>
            </a:r>
            <a:r>
              <a:rPr lang="nl-NL" b="1" dirty="0" smtClean="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Elmarc</a:t>
            </a:r>
            <a:endParaRPr lang="nl-NL" b="1" dirty="0">
              <a:solidFill>
                <a:schemeClr val="bg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81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695324" y="1133267"/>
            <a:ext cx="708301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 </a:t>
            </a:r>
            <a:r>
              <a:rPr lang="nl-NL" sz="3600" b="1" dirty="0" err="1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group</a:t>
            </a:r>
            <a:endParaRPr lang="nl-NL" sz="3600" b="1" dirty="0" smtClean="0">
              <a:solidFill>
                <a:srgbClr val="F35B2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endParaRPr lang="nl-NL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Connected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listeners</a:t>
            </a:r>
            <a:endParaRPr lang="nl-NL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Male /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Female</a:t>
            </a:r>
            <a:endParaRPr lang="nl-NL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 18 - 35</a:t>
            </a:r>
          </a:p>
          <a:p>
            <a:pPr marL="285750" indent="-285750">
              <a:buFontTx/>
              <a:buChar char="-"/>
            </a:pP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Active lifestyle</a:t>
            </a:r>
          </a:p>
          <a:p>
            <a:pPr marL="285750" indent="-285750">
              <a:buFontTx/>
              <a:buChar char="-"/>
            </a:pP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Above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normal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interest in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Sports</a:t>
            </a:r>
            <a:endParaRPr lang="nl-NL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Love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streaming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music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apps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on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their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smartphone</a:t>
            </a:r>
          </a:p>
          <a:p>
            <a:pPr marL="285750" indent="-285750">
              <a:buFontTx/>
              <a:buChar char="-"/>
            </a:pP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Headphones are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carefully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chosen</a:t>
            </a:r>
            <a:endParaRPr lang="nl-NL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endParaRPr lang="nl-NL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4" descr="http://www.binatoneglobal.com/images/verve-life-log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6"/>
          <a:stretch/>
        </p:blipFill>
        <p:spPr bwMode="auto">
          <a:xfrm>
            <a:off x="9797143" y="5831238"/>
            <a:ext cx="2247076" cy="89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9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binatoneglobal.com/images/verve-life-log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6"/>
          <a:stretch/>
        </p:blipFill>
        <p:spPr bwMode="auto">
          <a:xfrm>
            <a:off x="9797143" y="5831238"/>
            <a:ext cx="2247076" cy="89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Shape 20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2087" y="2709716"/>
            <a:ext cx="775332" cy="641152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Shape 2067"/>
          <p:cNvSpPr txBox="1"/>
          <p:nvPr/>
        </p:nvSpPr>
        <p:spPr>
          <a:xfrm>
            <a:off x="362937" y="4052338"/>
            <a:ext cx="2680050" cy="1325107"/>
          </a:xfrm>
          <a:prstGeom prst="rect">
            <a:avLst/>
          </a:prstGeom>
          <a:noFill/>
          <a:ln>
            <a:noFill/>
          </a:ln>
        </p:spPr>
        <p:txBody>
          <a:bodyPr lIns="121878" tIns="121878" rIns="121878" bIns="121878" anchor="t" anchorCtr="0">
            <a:noAutofit/>
          </a:bodyPr>
          <a:lstStyle/>
          <a:p>
            <a:pPr algn="ctr"/>
            <a:r>
              <a:rPr lang="en" b="1" dirty="0">
                <a:solidFill>
                  <a:srgbClr val="666666"/>
                </a:solidFill>
                <a:latin typeface="MotoSans-Light"/>
                <a:cs typeface="MotoSans-Light"/>
              </a:rPr>
              <a:t>Wire Free, </a:t>
            </a:r>
          </a:p>
          <a:p>
            <a:pPr algn="ctr"/>
            <a:r>
              <a:rPr lang="en" b="1" dirty="0">
                <a:solidFill>
                  <a:srgbClr val="666666"/>
                </a:solidFill>
                <a:latin typeface="MotoSans-Light"/>
                <a:cs typeface="MotoSans-Light"/>
              </a:rPr>
              <a:t>Great Performance</a:t>
            </a:r>
          </a:p>
        </p:txBody>
      </p:sp>
      <p:sp>
        <p:nvSpPr>
          <p:cNvPr id="25" name="Shape 2069"/>
          <p:cNvSpPr txBox="1"/>
          <p:nvPr/>
        </p:nvSpPr>
        <p:spPr>
          <a:xfrm>
            <a:off x="5935013" y="4052338"/>
            <a:ext cx="2773967" cy="1325107"/>
          </a:xfrm>
          <a:prstGeom prst="rect">
            <a:avLst/>
          </a:prstGeom>
          <a:noFill/>
          <a:ln>
            <a:noFill/>
          </a:ln>
        </p:spPr>
        <p:txBody>
          <a:bodyPr lIns="121878" tIns="121878" rIns="121878" bIns="121878" anchor="t" anchorCtr="0">
            <a:noAutofit/>
          </a:bodyPr>
          <a:lstStyle/>
          <a:p>
            <a:pPr algn="ctr"/>
            <a:r>
              <a:rPr lang="en-US" b="1" dirty="0" smtClean="0">
                <a:solidFill>
                  <a:srgbClr val="666666"/>
                </a:solidFill>
                <a:latin typeface="MotoSans-Light"/>
                <a:cs typeface="MotoSans-Light"/>
              </a:rPr>
              <a:t>Everyday</a:t>
            </a:r>
          </a:p>
          <a:p>
            <a:pPr algn="ctr"/>
            <a:r>
              <a:rPr lang="en-US" b="1" dirty="0" smtClean="0">
                <a:solidFill>
                  <a:srgbClr val="666666"/>
                </a:solidFill>
                <a:latin typeface="MotoSans-Light"/>
                <a:cs typeface="MotoSans-Light"/>
              </a:rPr>
              <a:t>Durability</a:t>
            </a:r>
          </a:p>
          <a:p>
            <a:pPr algn="ctr"/>
            <a:endParaRPr lang="en-US" sz="1500" b="1" i="1" dirty="0">
              <a:solidFill>
                <a:srgbClr val="666666"/>
              </a:solidFill>
              <a:latin typeface="MotoSans-Light"/>
              <a:cs typeface="MotoSans-Light"/>
            </a:endParaRPr>
          </a:p>
          <a:p>
            <a:pPr algn="ctr"/>
            <a:r>
              <a:rPr lang="en-US" sz="1500" b="1" i="1" dirty="0">
                <a:solidFill>
                  <a:srgbClr val="666666"/>
                </a:solidFill>
                <a:latin typeface="MotoSans-Light"/>
                <a:cs typeface="MotoSans-Light"/>
              </a:rPr>
              <a:t>(Sweat, Water </a:t>
            </a:r>
            <a:r>
              <a:rPr lang="en-US" sz="1500" b="1" i="1" dirty="0" smtClean="0">
                <a:solidFill>
                  <a:srgbClr val="666666"/>
                </a:solidFill>
                <a:latin typeface="MotoSans-Light"/>
                <a:cs typeface="MotoSans-Light"/>
              </a:rPr>
              <a:t>Proof)</a:t>
            </a:r>
            <a:endParaRPr lang="en-US" sz="1500" b="1" i="1" dirty="0">
              <a:solidFill>
                <a:srgbClr val="666666"/>
              </a:solidFill>
              <a:latin typeface="MotoSans-Light"/>
              <a:cs typeface="MotoSans-Light"/>
            </a:endParaRPr>
          </a:p>
        </p:txBody>
      </p:sp>
      <p:sp>
        <p:nvSpPr>
          <p:cNvPr id="26" name="Shape 2070"/>
          <p:cNvSpPr txBox="1"/>
          <p:nvPr/>
        </p:nvSpPr>
        <p:spPr>
          <a:xfrm>
            <a:off x="3199769" y="4052338"/>
            <a:ext cx="2680050" cy="1325107"/>
          </a:xfrm>
          <a:prstGeom prst="rect">
            <a:avLst/>
          </a:prstGeom>
          <a:noFill/>
          <a:ln>
            <a:noFill/>
          </a:ln>
        </p:spPr>
        <p:txBody>
          <a:bodyPr lIns="121878" tIns="121878" rIns="121878" bIns="121878" anchor="t" anchorCtr="0">
            <a:noAutofit/>
          </a:bodyPr>
          <a:lstStyle/>
          <a:p>
            <a:pPr algn="ctr"/>
            <a:r>
              <a:rPr lang="en" b="1" dirty="0">
                <a:solidFill>
                  <a:srgbClr val="666666"/>
                </a:solidFill>
                <a:latin typeface="MotoSans-Light"/>
                <a:cs typeface="MotoSans-Light"/>
              </a:rPr>
              <a:t>Stunning Design</a:t>
            </a:r>
          </a:p>
          <a:p>
            <a:pPr algn="ctr"/>
            <a:r>
              <a:rPr lang="en" b="1" dirty="0">
                <a:solidFill>
                  <a:srgbClr val="666666"/>
                </a:solidFill>
                <a:latin typeface="MotoSans-Light"/>
                <a:cs typeface="MotoSans-Light"/>
              </a:rPr>
              <a:t>Great Fit</a:t>
            </a:r>
          </a:p>
        </p:txBody>
      </p:sp>
      <p:sp>
        <p:nvSpPr>
          <p:cNvPr id="27" name="Shape 2071"/>
          <p:cNvSpPr txBox="1"/>
          <p:nvPr/>
        </p:nvSpPr>
        <p:spPr>
          <a:xfrm>
            <a:off x="8739367" y="4052338"/>
            <a:ext cx="2680050" cy="1325107"/>
          </a:xfrm>
          <a:prstGeom prst="rect">
            <a:avLst/>
          </a:prstGeom>
          <a:noFill/>
          <a:ln>
            <a:noFill/>
          </a:ln>
        </p:spPr>
        <p:txBody>
          <a:bodyPr lIns="121878" tIns="121878" rIns="121878" bIns="121878" anchor="t" anchorCtr="0">
            <a:noAutofit/>
          </a:bodyPr>
          <a:lstStyle/>
          <a:p>
            <a:pPr algn="ctr"/>
            <a:r>
              <a:rPr lang="en" b="1" dirty="0" smtClean="0">
                <a:solidFill>
                  <a:srgbClr val="666666"/>
                </a:solidFill>
                <a:latin typeface="MotoSans-Light"/>
                <a:cs typeface="MotoSans-Light"/>
              </a:rPr>
              <a:t>Always connected</a:t>
            </a:r>
            <a:endParaRPr lang="en" b="1" dirty="0">
              <a:solidFill>
                <a:srgbClr val="666666"/>
              </a:solidFill>
              <a:latin typeface="MotoSans-Light"/>
              <a:cs typeface="MotoSans-Light"/>
            </a:endParaRPr>
          </a:p>
        </p:txBody>
      </p:sp>
      <p:pic>
        <p:nvPicPr>
          <p:cNvPr id="28" name="Shape 20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4653" y="2581019"/>
            <a:ext cx="2208177" cy="988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4" descr="C:\binatone V2\_Marketing\Presentation\photos\Hubble connected logov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991" y="2772845"/>
            <a:ext cx="1920135" cy="72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Shape 2073"/>
          <p:cNvGrpSpPr/>
          <p:nvPr/>
        </p:nvGrpSpPr>
        <p:grpSpPr>
          <a:xfrm>
            <a:off x="3687612" y="2581019"/>
            <a:ext cx="1427682" cy="1505799"/>
            <a:chOff x="-352287" y="1256575"/>
            <a:chExt cx="4524300" cy="4770125"/>
          </a:xfrm>
        </p:grpSpPr>
        <p:pic>
          <p:nvPicPr>
            <p:cNvPr id="31" name="Shape 207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352287" y="2188200"/>
              <a:ext cx="4524300" cy="383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Shape 207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241553" y="1256575"/>
              <a:ext cx="1503899" cy="1926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Shape 207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flipH="1">
              <a:off x="858552" y="2112114"/>
              <a:ext cx="1667400" cy="24042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" name="Picture 3" descr="M:\Team Folders\COMMERCIAL\MOTOROLA\COMPANION PRODUCTS\High Resolution Photo\VerveLife Logos\VERVE-LIFE_logo(2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54" y="476672"/>
            <a:ext cx="2924633" cy="79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60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841" y="327450"/>
            <a:ext cx="10515600" cy="1325563"/>
          </a:xfrm>
        </p:spPr>
        <p:txBody>
          <a:bodyPr/>
          <a:lstStyle/>
          <a:p>
            <a:r>
              <a:rPr lang="nl-N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NEXT STEP IN</a:t>
            </a:r>
            <a:r>
              <a:rPr lang="nl-NL" b="1" dirty="0" smtClean="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nl-NL" b="1" dirty="0" smtClean="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b="1" dirty="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b="1" dirty="0" smtClean="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</a:t>
            </a:r>
            <a:r>
              <a:rPr lang="nl-NL" sz="3600" b="1" dirty="0" err="1" smtClean="0">
                <a:solidFill>
                  <a:srgbClr val="F0652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Sports</a:t>
            </a:r>
            <a:r>
              <a:rPr lang="nl-NL" sz="3600" b="1" dirty="0" smtClean="0">
                <a:solidFill>
                  <a:srgbClr val="F0652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3600" b="1" dirty="0" err="1" smtClean="0">
                <a:solidFill>
                  <a:srgbClr val="F0652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music</a:t>
            </a:r>
            <a:endParaRPr lang="nl-NL" sz="3600" b="1" dirty="0">
              <a:solidFill>
                <a:srgbClr val="F0652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63666" y="4872290"/>
            <a:ext cx="10515600" cy="207452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nl-NL" sz="2000" b="1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Minimum of 12 </a:t>
            </a:r>
            <a:r>
              <a:rPr lang="nl-NL" sz="2000" b="1" dirty="0" err="1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hours</a:t>
            </a:r>
            <a:r>
              <a:rPr lang="nl-NL" sz="2000" b="1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playtime</a:t>
            </a:r>
            <a:endParaRPr lang="nl-NL" sz="2000" b="1" dirty="0" smtClean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FontTx/>
              <a:buChar char="-"/>
            </a:pPr>
            <a:r>
              <a:rPr lang="nl-NL" sz="2000" b="1" dirty="0" err="1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Sweat</a:t>
            </a:r>
            <a:r>
              <a:rPr lang="nl-NL" sz="2000" b="1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Waterproof</a:t>
            </a:r>
          </a:p>
          <a:p>
            <a:pPr>
              <a:buFontTx/>
              <a:buChar char="-"/>
            </a:pPr>
            <a:r>
              <a:rPr lang="nl-NL" sz="2000" b="1" dirty="0" err="1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</a:t>
            </a:r>
            <a:r>
              <a:rPr lang="nl-NL" sz="2000" b="1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intergrated</a:t>
            </a:r>
            <a:endParaRPr lang="nl-NL" sz="2000" b="1" dirty="0" smtClean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FontTx/>
              <a:buChar char="-"/>
            </a:pPr>
            <a:r>
              <a:rPr lang="nl-NL" sz="2000" b="1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Hubble Compatible</a:t>
            </a:r>
          </a:p>
        </p:txBody>
      </p:sp>
      <p:pic>
        <p:nvPicPr>
          <p:cNvPr id="1026" name="Picture 2" descr="http://images.fonearena.com/blog/wp-content/uploads/2016/02/Motorola-VerveLife-accessorie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49" y="1711300"/>
            <a:ext cx="4148392" cy="284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binatoneglobal.com/images/verve-life-logo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6"/>
          <a:stretch/>
        </p:blipFill>
        <p:spPr bwMode="auto">
          <a:xfrm>
            <a:off x="9695543" y="5766583"/>
            <a:ext cx="2247076" cy="89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s://app.hubbleconnected.com/images/logo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8" b="13033"/>
          <a:stretch/>
        </p:blipFill>
        <p:spPr bwMode="auto">
          <a:xfrm>
            <a:off x="10083791" y="4926417"/>
            <a:ext cx="1771650" cy="68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hape 1496"/>
          <p:cNvPicPr preferRelativeResize="0">
            <a:picLocks noChangeAspect="1"/>
          </p:cNvPicPr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55441" y="4404194"/>
            <a:ext cx="900000" cy="4680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57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app.hubbleconnected.com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60" y="1031135"/>
            <a:ext cx="1509642" cy="75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binatoneglobal.com/images/verve-life-logo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6"/>
          <a:stretch/>
        </p:blipFill>
        <p:spPr bwMode="auto">
          <a:xfrm>
            <a:off x="9797143" y="5831238"/>
            <a:ext cx="2247076" cy="89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7143" y="4297966"/>
            <a:ext cx="1870750" cy="13331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3254" t="9123" r="2965" b="2793"/>
          <a:stretch/>
        </p:blipFill>
        <p:spPr>
          <a:xfrm>
            <a:off x="7996119" y="314037"/>
            <a:ext cx="1232650" cy="21890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7143" y="2712419"/>
            <a:ext cx="1857534" cy="1385454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357360" y="1789549"/>
            <a:ext cx="6096000" cy="29238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3200" b="1" dirty="0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Hubble </a:t>
            </a:r>
            <a:r>
              <a:rPr lang="nl-NL" sz="3200" b="1" dirty="0" err="1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Connected</a:t>
            </a:r>
            <a:endParaRPr lang="nl-NL" sz="3200" b="1" dirty="0">
              <a:solidFill>
                <a:srgbClr val="F35B2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endParaRPr lang="nl-NL" sz="16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Equalizer</a:t>
            </a:r>
          </a:p>
          <a:p>
            <a:pPr marL="285750" indent="-285750">
              <a:buFontTx/>
              <a:buChar char="-"/>
            </a:pPr>
            <a:r>
              <a:rPr lang="nl-NL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Ear </a:t>
            </a:r>
            <a:r>
              <a:rPr lang="nl-NL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detection</a:t>
            </a:r>
            <a:endParaRPr lang="nl-NL" sz="24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Pass-</a:t>
            </a:r>
            <a:r>
              <a:rPr lang="nl-NL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through</a:t>
            </a:r>
            <a:r>
              <a:rPr lang="nl-NL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Audio</a:t>
            </a:r>
          </a:p>
          <a:p>
            <a:pPr marL="285750" indent="-285750">
              <a:buFontTx/>
              <a:buChar char="-"/>
            </a:pP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Find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lost headset</a:t>
            </a:r>
            <a:endParaRPr lang="nl-NL" sz="24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Save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favorite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settings</a:t>
            </a:r>
            <a:endParaRPr lang="nl-NL" sz="24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endParaRPr lang="nl-NL" sz="16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 descr="https://lh4.ggpht.com/vQ4pMYUTVhO0_xv5Rp1_JS1h1KK-Yc_Cg0vPr-SXmhS-D-US2HBh6SAXLpXAiXnRHfK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543" y="314038"/>
            <a:ext cx="1231322" cy="218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9"/>
          <a:srcRect l="6063" t="5624" r="5213" b="5490"/>
          <a:stretch/>
        </p:blipFill>
        <p:spPr>
          <a:xfrm>
            <a:off x="6229853" y="3143398"/>
            <a:ext cx="1244012" cy="2184731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10"/>
          <a:srcRect l="5691" t="4352" r="6363" b="5593"/>
          <a:stretch/>
        </p:blipFill>
        <p:spPr>
          <a:xfrm>
            <a:off x="9773950" y="314037"/>
            <a:ext cx="1223274" cy="2189018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11"/>
          <a:srcRect l="5210" t="4977" r="5790" b="5345"/>
          <a:stretch/>
        </p:blipFill>
        <p:spPr>
          <a:xfrm>
            <a:off x="7978417" y="3143398"/>
            <a:ext cx="1250352" cy="218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3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verve.life/images/2016/01/02/verve-ones-plus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493" y="639119"/>
            <a:ext cx="1971675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.graphiq.com/sites/default/files/805/media/images/_781094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901" y="3910997"/>
            <a:ext cx="1173431" cy="83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assets.entrepreneur.com/slideshow/20160226145834-10.jpe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094" y="1480697"/>
            <a:ext cx="3260505" cy="212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kstvak 15"/>
          <p:cNvSpPr txBox="1"/>
          <p:nvPr/>
        </p:nvSpPr>
        <p:spPr>
          <a:xfrm>
            <a:off x="548831" y="1786534"/>
            <a:ext cx="547617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Verve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Ones</a:t>
            </a:r>
            <a:endParaRPr lang="nl-NL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Unique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quality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Completely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wireless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Earbuds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3.5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hours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playtime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Powerbank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system time of 12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hours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 min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Charging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1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playtime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connected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Integrated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dual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clear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voice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calls</a:t>
            </a:r>
          </a:p>
          <a:p>
            <a:pPr marL="285750" indent="-285750">
              <a:buFontTx/>
              <a:buChar char="-"/>
            </a:pPr>
            <a:endParaRPr lang="nl-NL" sz="16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kstvak 21"/>
          <p:cNvSpPr txBox="1"/>
          <p:nvPr/>
        </p:nvSpPr>
        <p:spPr>
          <a:xfrm>
            <a:off x="548831" y="4168249"/>
            <a:ext cx="32360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>
                <a:ln>
                  <a:solidFill>
                    <a:srgbClr val="F0652E"/>
                  </a:solidFill>
                </a:ln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Verve</a:t>
            </a:r>
            <a:r>
              <a:rPr lang="nl-NL" sz="2400" b="1" dirty="0" smtClean="0">
                <a:ln>
                  <a:solidFill>
                    <a:schemeClr val="tx1"/>
                  </a:solidFill>
                </a:ln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400" b="1" dirty="0" err="1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Ones</a:t>
            </a:r>
            <a:r>
              <a:rPr lang="nl-NL" sz="2400" b="1" dirty="0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IP57 Water /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Sweat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proof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Sportcarry</a:t>
            </a:r>
            <a:r>
              <a:rPr lang="nl-N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case</a:t>
            </a:r>
            <a:endParaRPr lang="nl-NL" sz="20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3" name="Picture 2" descr="http://verve.life/images/2016/01/02/verve-ones-plus-log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9"/>
          <a:stretch/>
        </p:blipFill>
        <p:spPr bwMode="auto">
          <a:xfrm>
            <a:off x="6521808" y="639119"/>
            <a:ext cx="1818884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298" y="1444107"/>
            <a:ext cx="899001" cy="2160851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322" y="3303675"/>
            <a:ext cx="2052811" cy="2052811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306" y="1786534"/>
            <a:ext cx="2042117" cy="2042117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92299" y="1480698"/>
            <a:ext cx="1952072" cy="779449"/>
          </a:xfrm>
          <a:prstGeom prst="rect">
            <a:avLst/>
          </a:prstGeom>
        </p:spPr>
      </p:pic>
      <p:sp>
        <p:nvSpPr>
          <p:cNvPr id="24" name="Rechthoek 23"/>
          <p:cNvSpPr/>
          <p:nvPr/>
        </p:nvSpPr>
        <p:spPr>
          <a:xfrm>
            <a:off x="6656839" y="4987154"/>
            <a:ext cx="1548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RRP €199,99</a:t>
            </a:r>
            <a:endParaRPr lang="nl-NL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Rechthoek 24"/>
          <p:cNvSpPr/>
          <p:nvPr/>
        </p:nvSpPr>
        <p:spPr>
          <a:xfrm>
            <a:off x="9797206" y="4987154"/>
            <a:ext cx="1548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RRP €249,99</a:t>
            </a:r>
          </a:p>
        </p:txBody>
      </p:sp>
      <p:pic>
        <p:nvPicPr>
          <p:cNvPr id="20" name="Shape 1496"/>
          <p:cNvPicPr preferRelativeResize="0">
            <a:picLocks noChangeAspect="1"/>
          </p:cNvPicPr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3455" y="6389904"/>
            <a:ext cx="900000" cy="468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4" descr="http://www.binatoneglobal.com/images/verve-life-log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6"/>
          <a:stretch/>
        </p:blipFill>
        <p:spPr bwMode="auto">
          <a:xfrm>
            <a:off x="9797143" y="5831238"/>
            <a:ext cx="2247076" cy="89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https://app.hubbleconnected.com/images/logo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8" b="13033"/>
          <a:stretch/>
        </p:blipFill>
        <p:spPr bwMode="auto">
          <a:xfrm>
            <a:off x="548831" y="5734356"/>
            <a:ext cx="1771650" cy="68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70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binatoneglobal.com/images/verve-life-log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6"/>
          <a:stretch/>
        </p:blipFill>
        <p:spPr bwMode="auto">
          <a:xfrm>
            <a:off x="9797143" y="5831238"/>
            <a:ext cx="2247076" cy="89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verve.life/images/2016/01/02/VERVE_RIDER_LOGO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3"/>
          <a:stretch/>
        </p:blipFill>
        <p:spPr bwMode="auto">
          <a:xfrm>
            <a:off x="6313866" y="720059"/>
            <a:ext cx="1822450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verve.life/images/2016/01/02/VERVE_RIDER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509" y="720059"/>
            <a:ext cx="1981200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653" y="1543584"/>
            <a:ext cx="2221740" cy="222174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821" y="1564995"/>
            <a:ext cx="2632674" cy="192711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252" y="3782777"/>
            <a:ext cx="1437297" cy="1118217"/>
          </a:xfrm>
          <a:prstGeom prst="rect">
            <a:avLst/>
          </a:prstGeom>
        </p:spPr>
      </p:pic>
      <p:pic>
        <p:nvPicPr>
          <p:cNvPr id="6148" name="Picture 4" descr="http://verve.life/images/2016/01/05/img4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865" y="3766379"/>
            <a:ext cx="695158" cy="11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verve.life/images/2016/01/05/img4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64973" y="3765324"/>
            <a:ext cx="753468" cy="115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hoek 10"/>
          <p:cNvSpPr/>
          <p:nvPr/>
        </p:nvSpPr>
        <p:spPr>
          <a:xfrm>
            <a:off x="367575" y="4135585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400" b="1" dirty="0" smtClean="0">
                <a:ln>
                  <a:solidFill>
                    <a:srgbClr val="F0652E"/>
                  </a:solidFill>
                </a:ln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Verve</a:t>
            </a:r>
            <a:r>
              <a:rPr lang="nl-NL" sz="2400" b="1" dirty="0" smtClean="0">
                <a:ln>
                  <a:solidFill>
                    <a:schemeClr val="tx1"/>
                  </a:solidFill>
                </a:ln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400" b="1" dirty="0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Rider+</a:t>
            </a:r>
            <a:endParaRPr lang="nl-NL" sz="11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IP57 Water /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Sweat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proof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extra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ear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gels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8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get a perfect fit</a:t>
            </a:r>
          </a:p>
          <a:p>
            <a:pPr marL="285750" indent="-285750">
              <a:buFontTx/>
              <a:buChar char="-"/>
            </a:pP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Sportcarry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case</a:t>
            </a:r>
          </a:p>
          <a:p>
            <a:pPr marL="285750" indent="-285750">
              <a:buFontTx/>
              <a:buChar char="-"/>
            </a:pPr>
            <a:endParaRPr lang="nl-NL" sz="16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hthoek 11"/>
          <p:cNvSpPr/>
          <p:nvPr/>
        </p:nvSpPr>
        <p:spPr>
          <a:xfrm>
            <a:off x="358351" y="1350680"/>
            <a:ext cx="6096000" cy="33547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Verve Rider</a:t>
            </a:r>
          </a:p>
          <a:p>
            <a:pPr marL="285750" indent="-285750">
              <a:buFontTx/>
              <a:buChar char="-"/>
            </a:pP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Neckbud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headphones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day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comfort</a:t>
            </a: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hours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playtime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15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hours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talktime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IPx4 water /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Sweat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resistant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Vibrate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otifications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Integrated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</a:t>
            </a:r>
            <a:endParaRPr lang="nl-NL" sz="20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Integrated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remote control</a:t>
            </a: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connected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endParaRPr lang="nl-NL" sz="16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endParaRPr lang="nl-NL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endParaRPr lang="nl-NL" sz="16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97" y="3520766"/>
            <a:ext cx="1812187" cy="1388136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77652" y="3520766"/>
            <a:ext cx="1797005" cy="1388135"/>
          </a:xfrm>
          <a:prstGeom prst="rect">
            <a:avLst/>
          </a:prstGeom>
        </p:spPr>
      </p:pic>
      <p:sp>
        <p:nvSpPr>
          <p:cNvPr id="19" name="Rechthoek 18"/>
          <p:cNvSpPr/>
          <p:nvPr/>
        </p:nvSpPr>
        <p:spPr>
          <a:xfrm>
            <a:off x="6621232" y="5147373"/>
            <a:ext cx="1417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RRP €79,99</a:t>
            </a:r>
          </a:p>
        </p:txBody>
      </p:sp>
      <p:sp>
        <p:nvSpPr>
          <p:cNvPr id="20" name="Rechthoek 19"/>
          <p:cNvSpPr/>
          <p:nvPr/>
        </p:nvSpPr>
        <p:spPr>
          <a:xfrm>
            <a:off x="9569421" y="5147373"/>
            <a:ext cx="1417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RRP €99,99</a:t>
            </a:r>
          </a:p>
        </p:txBody>
      </p:sp>
      <p:pic>
        <p:nvPicPr>
          <p:cNvPr id="18" name="Shape 1496"/>
          <p:cNvPicPr preferRelativeResize="0">
            <a:picLocks noChangeAspect="1"/>
          </p:cNvPicPr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227" y="6301460"/>
            <a:ext cx="900000" cy="468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12" descr="https://app.hubbleconnected.com/images/logo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8" b="13033"/>
          <a:stretch/>
        </p:blipFill>
        <p:spPr bwMode="auto">
          <a:xfrm>
            <a:off x="246577" y="5769330"/>
            <a:ext cx="1771650" cy="68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11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binatoneglobal.com/images/verve-life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132" y="5768053"/>
            <a:ext cx="2505694" cy="89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VERVE LOOP+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142" y="362441"/>
            <a:ext cx="1971675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ERVE LOOP+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8"/>
          <a:stretch/>
        </p:blipFill>
        <p:spPr bwMode="auto">
          <a:xfrm>
            <a:off x="7108899" y="362441"/>
            <a:ext cx="1805896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/>
          <p:cNvSpPr/>
          <p:nvPr/>
        </p:nvSpPr>
        <p:spPr>
          <a:xfrm>
            <a:off x="396526" y="937949"/>
            <a:ext cx="667328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Verve Loop</a:t>
            </a: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Superlight,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wireless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Earbuds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high impact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activties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hours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Playtime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IPx4 water /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Sweat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resistant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ear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gels + 2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stabilisers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Integrated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noise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echo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cancellation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Integrated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remote control</a:t>
            </a: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connected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endParaRPr lang="nl-NL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l-NL" sz="16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396526" y="383031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800" b="1" dirty="0" smtClean="0">
                <a:ln>
                  <a:solidFill>
                    <a:srgbClr val="F0652E"/>
                  </a:solidFill>
                </a:ln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Verve</a:t>
            </a:r>
            <a:r>
              <a:rPr lang="nl-NL" sz="2800" b="1" dirty="0" smtClean="0">
                <a:ln>
                  <a:solidFill>
                    <a:schemeClr val="tx1"/>
                  </a:solidFill>
                </a:ln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800" b="1" dirty="0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Loop+</a:t>
            </a:r>
            <a:endParaRPr lang="nl-NL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IPx7 Water /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Sweat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proof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Hours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battery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life</a:t>
            </a: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ear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gels + 3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stabilisers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Sportcarry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case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46" b="1"/>
          <a:stretch/>
        </p:blipFill>
        <p:spPr>
          <a:xfrm>
            <a:off x="9519638" y="1025158"/>
            <a:ext cx="1461606" cy="2316458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6480" y="3388954"/>
            <a:ext cx="1228134" cy="1748726"/>
          </a:xfrm>
          <a:prstGeom prst="rect">
            <a:avLst/>
          </a:prstGeom>
        </p:spPr>
      </p:pic>
      <p:pic>
        <p:nvPicPr>
          <p:cNvPr id="25" name="Afbeelding 2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8613" y="3393672"/>
            <a:ext cx="1182876" cy="1619135"/>
          </a:xfrm>
          <a:prstGeom prst="rect">
            <a:avLst/>
          </a:prstGeom>
        </p:spPr>
      </p:pic>
      <p:pic>
        <p:nvPicPr>
          <p:cNvPr id="26" name="Afbeelding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586" y="962517"/>
            <a:ext cx="3115470" cy="2388527"/>
          </a:xfrm>
          <a:prstGeom prst="rect">
            <a:avLst/>
          </a:prstGeom>
        </p:spPr>
      </p:pic>
      <p:pic>
        <p:nvPicPr>
          <p:cNvPr id="27" name="Afbeelding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0" r="32299"/>
          <a:stretch/>
        </p:blipFill>
        <p:spPr>
          <a:xfrm>
            <a:off x="11059423" y="1284630"/>
            <a:ext cx="709394" cy="1810414"/>
          </a:xfrm>
          <a:prstGeom prst="rect">
            <a:avLst/>
          </a:prstGeom>
        </p:spPr>
      </p:pic>
      <p:pic>
        <p:nvPicPr>
          <p:cNvPr id="28" name="Afbeelding 2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8" r="34454"/>
          <a:stretch/>
        </p:blipFill>
        <p:spPr>
          <a:xfrm>
            <a:off x="8396315" y="1310611"/>
            <a:ext cx="568056" cy="1793861"/>
          </a:xfrm>
          <a:prstGeom prst="rect">
            <a:avLst/>
          </a:prstGeom>
        </p:spPr>
      </p:pic>
      <p:sp>
        <p:nvSpPr>
          <p:cNvPr id="29" name="Rechthoek 28"/>
          <p:cNvSpPr/>
          <p:nvPr/>
        </p:nvSpPr>
        <p:spPr>
          <a:xfrm>
            <a:off x="7447588" y="5228453"/>
            <a:ext cx="1492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RRP €69,99</a:t>
            </a:r>
          </a:p>
        </p:txBody>
      </p:sp>
      <p:sp>
        <p:nvSpPr>
          <p:cNvPr id="31" name="Rechthoek 30"/>
          <p:cNvSpPr/>
          <p:nvPr/>
        </p:nvSpPr>
        <p:spPr>
          <a:xfrm>
            <a:off x="9992590" y="5224762"/>
            <a:ext cx="1492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RRP €89,99</a:t>
            </a:r>
          </a:p>
        </p:txBody>
      </p:sp>
      <p:pic>
        <p:nvPicPr>
          <p:cNvPr id="15" name="Shape 1496"/>
          <p:cNvPicPr preferRelativeResize="0">
            <a:picLocks noChangeAspect="1"/>
          </p:cNvPicPr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309" y="6265828"/>
            <a:ext cx="900000" cy="4680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040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1600</TotalTime>
  <Words>321</Words>
  <Application>Microsoft Office PowerPoint</Application>
  <PresentationFormat>Breedbeeld</PresentationFormat>
  <Paragraphs>99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3</vt:i4>
      </vt:variant>
      <vt:variant>
        <vt:lpstr>Diatitels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MotoSans-Light</vt:lpstr>
      <vt:lpstr>open sans</vt:lpstr>
      <vt:lpstr>Kantoorthema</vt:lpstr>
      <vt:lpstr>1_Kantoorthema</vt:lpstr>
      <vt:lpstr>2_Kantoorthema</vt:lpstr>
      <vt:lpstr>PowerPoint-presentatie</vt:lpstr>
      <vt:lpstr>PowerPoint-presentatie</vt:lpstr>
      <vt:lpstr>PowerPoint-presentatie</vt:lpstr>
      <vt:lpstr>PowerPoint-presentatie</vt:lpstr>
      <vt:lpstr>THE NEXT STEP IN               Sports music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POS CONCEPT</vt:lpstr>
      <vt:lpstr>POS CONCEPT</vt:lpstr>
      <vt:lpstr>POS CONCEPT</vt:lpstr>
      <vt:lpstr>Graag dagen we je uit om de Verve Life producten te komen testen!</vt:lpstr>
      <vt:lpstr>Als prijs een sportieve professionele drinkbeker bij 15x opdrukken!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Sales Elmarc</dc:creator>
  <cp:lastModifiedBy>Sales Elmarc</cp:lastModifiedBy>
  <cp:revision>61</cp:revision>
  <dcterms:created xsi:type="dcterms:W3CDTF">2016-04-21T20:40:22Z</dcterms:created>
  <dcterms:modified xsi:type="dcterms:W3CDTF">2016-05-09T14:53:44Z</dcterms:modified>
</cp:coreProperties>
</file>